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7" r:id="rId2"/>
    <p:sldId id="383" r:id="rId3"/>
    <p:sldId id="384" r:id="rId4"/>
    <p:sldId id="385" r:id="rId5"/>
    <p:sldId id="386" r:id="rId6"/>
    <p:sldId id="387" r:id="rId7"/>
    <p:sldId id="389" r:id="rId8"/>
    <p:sldId id="390" r:id="rId9"/>
    <p:sldId id="392" r:id="rId10"/>
    <p:sldId id="393" r:id="rId11"/>
    <p:sldId id="394" r:id="rId12"/>
    <p:sldId id="395" r:id="rId13"/>
    <p:sldId id="396" r:id="rId14"/>
    <p:sldId id="397" r:id="rId15"/>
    <p:sldId id="391" r:id="rId16"/>
    <p:sldId id="400" r:id="rId17"/>
    <p:sldId id="402" r:id="rId18"/>
    <p:sldId id="403" r:id="rId19"/>
    <p:sldId id="404" r:id="rId20"/>
    <p:sldId id="409" r:id="rId21"/>
    <p:sldId id="260"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1" d="100"/>
          <a:sy n="71" d="100"/>
        </p:scale>
        <p:origin x="69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11F375B-22A3-47CB-BABB-D0AEA7F805F4}" type="datetimeFigureOut">
              <a:rPr lang="en-US" smtClean="0"/>
              <a:t>1/24/2022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CACE49-1B2D-4462-82F5-D81ED1833938}" type="slidenum">
              <a:rPr lang="en-US" smtClean="0"/>
              <a:t>‹#›</a:t>
            </a:fld>
            <a:endParaRPr lang="en-US"/>
          </a:p>
        </p:txBody>
      </p:sp>
    </p:spTree>
    <p:extLst>
      <p:ext uri="{BB962C8B-B14F-4D97-AF65-F5344CB8AC3E}">
        <p14:creationId xmlns:p14="http://schemas.microsoft.com/office/powerpoint/2010/main" val="32279875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1: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13" name="Google Shape;113;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9"/>
        <p:cNvGrpSpPr/>
        <p:nvPr/>
      </p:nvGrpSpPr>
      <p:grpSpPr>
        <a:xfrm>
          <a:off x="0" y="0"/>
          <a:ext cx="0" cy="0"/>
          <a:chOff x="0" y="0"/>
          <a:chExt cx="0" cy="0"/>
        </a:xfrm>
      </p:grpSpPr>
      <p:sp>
        <p:nvSpPr>
          <p:cNvPr id="2290" name="Google Shape;2290;g1064e14d312_1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91" name="Google Shape;2291;g1064e14d312_1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8"/>
        <p:cNvGrpSpPr/>
        <p:nvPr/>
      </p:nvGrpSpPr>
      <p:grpSpPr>
        <a:xfrm>
          <a:off x="0" y="0"/>
          <a:ext cx="0" cy="0"/>
          <a:chOff x="0" y="0"/>
          <a:chExt cx="0" cy="0"/>
        </a:xfrm>
      </p:grpSpPr>
      <p:sp>
        <p:nvSpPr>
          <p:cNvPr id="2309" name="Google Shape;2309;gcfa272e070_6_1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0" name="Google Shape;2310;gcfa272e070_6_1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9"/>
        <p:cNvGrpSpPr/>
        <p:nvPr/>
      </p:nvGrpSpPr>
      <p:grpSpPr>
        <a:xfrm>
          <a:off x="0" y="0"/>
          <a:ext cx="0" cy="0"/>
          <a:chOff x="0" y="0"/>
          <a:chExt cx="0" cy="0"/>
        </a:xfrm>
      </p:grpSpPr>
      <p:sp>
        <p:nvSpPr>
          <p:cNvPr id="2330" name="Google Shape;2330;gcfa272e070_6_1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31" name="Google Shape;2331;gcfa272e070_6_1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0"/>
        <p:cNvGrpSpPr/>
        <p:nvPr/>
      </p:nvGrpSpPr>
      <p:grpSpPr>
        <a:xfrm>
          <a:off x="0" y="0"/>
          <a:ext cx="0" cy="0"/>
          <a:chOff x="0" y="0"/>
          <a:chExt cx="0" cy="0"/>
        </a:xfrm>
      </p:grpSpPr>
      <p:sp>
        <p:nvSpPr>
          <p:cNvPr id="2351" name="Google Shape;2351;gcfa272e070_6_2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2" name="Google Shape;2352;gcfa272e070_6_2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1"/>
        <p:cNvGrpSpPr/>
        <p:nvPr/>
      </p:nvGrpSpPr>
      <p:grpSpPr>
        <a:xfrm>
          <a:off x="0" y="0"/>
          <a:ext cx="0" cy="0"/>
          <a:chOff x="0" y="0"/>
          <a:chExt cx="0" cy="0"/>
        </a:xfrm>
      </p:grpSpPr>
      <p:sp>
        <p:nvSpPr>
          <p:cNvPr id="2372" name="Google Shape;2372;gcfa272e070_6_2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73" name="Google Shape;2373;gcfa272e070_6_2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9"/>
        <p:cNvGrpSpPr/>
        <p:nvPr/>
      </p:nvGrpSpPr>
      <p:grpSpPr>
        <a:xfrm>
          <a:off x="0" y="0"/>
          <a:ext cx="0" cy="0"/>
          <a:chOff x="0" y="0"/>
          <a:chExt cx="0" cy="0"/>
        </a:xfrm>
      </p:grpSpPr>
      <p:sp>
        <p:nvSpPr>
          <p:cNvPr id="2400" name="Google Shape;2400;g105c1078125_1_5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01" name="Google Shape;2401;g105c1078125_1_5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1"/>
        <p:cNvGrpSpPr/>
        <p:nvPr/>
      </p:nvGrpSpPr>
      <p:grpSpPr>
        <a:xfrm>
          <a:off x="0" y="0"/>
          <a:ext cx="0" cy="0"/>
          <a:chOff x="0" y="0"/>
          <a:chExt cx="0" cy="0"/>
        </a:xfrm>
      </p:grpSpPr>
      <p:sp>
        <p:nvSpPr>
          <p:cNvPr id="2432" name="Google Shape;2432;g10698004a2b_3_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33" name="Google Shape;2433;g10698004a2b_3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5"/>
        <p:cNvGrpSpPr/>
        <p:nvPr/>
      </p:nvGrpSpPr>
      <p:grpSpPr>
        <a:xfrm>
          <a:off x="0" y="0"/>
          <a:ext cx="0" cy="0"/>
          <a:chOff x="0" y="0"/>
          <a:chExt cx="0" cy="0"/>
        </a:xfrm>
      </p:grpSpPr>
      <p:sp>
        <p:nvSpPr>
          <p:cNvPr id="2446" name="Google Shape;2446;g102d0989457_0_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47" name="Google Shape;2447;g102d0989457_0_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2"/>
        <p:cNvGrpSpPr/>
        <p:nvPr/>
      </p:nvGrpSpPr>
      <p:grpSpPr>
        <a:xfrm>
          <a:off x="0" y="0"/>
          <a:ext cx="0" cy="0"/>
          <a:chOff x="0" y="0"/>
          <a:chExt cx="0" cy="0"/>
        </a:xfrm>
      </p:grpSpPr>
      <p:sp>
        <p:nvSpPr>
          <p:cNvPr id="2453" name="Google Shape;2453;g105c1078125_1_4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sv-SE" dirty="0"/>
          </a:p>
          <a:p>
            <a:pPr marL="0" lvl="0" indent="0" algn="l" rtl="0">
              <a:spcBef>
                <a:spcPts val="0"/>
              </a:spcBef>
              <a:spcAft>
                <a:spcPts val="0"/>
              </a:spcAft>
              <a:buNone/>
            </a:pPr>
            <a:endParaRPr dirty="0"/>
          </a:p>
        </p:txBody>
      </p:sp>
      <p:sp>
        <p:nvSpPr>
          <p:cNvPr id="2454" name="Google Shape;2454;g105c1078125_1_4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5"/>
        <p:cNvGrpSpPr/>
        <p:nvPr/>
      </p:nvGrpSpPr>
      <p:grpSpPr>
        <a:xfrm>
          <a:off x="0" y="0"/>
          <a:ext cx="0" cy="0"/>
          <a:chOff x="0" y="0"/>
          <a:chExt cx="0" cy="0"/>
        </a:xfrm>
      </p:grpSpPr>
      <p:sp>
        <p:nvSpPr>
          <p:cNvPr id="2466" name="Google Shape;2466;g105c1078125_1_4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67" name="Google Shape;2467;g105c1078125_1_4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8"/>
        <p:cNvGrpSpPr/>
        <p:nvPr/>
      </p:nvGrpSpPr>
      <p:grpSpPr>
        <a:xfrm>
          <a:off x="0" y="0"/>
          <a:ext cx="0" cy="0"/>
          <a:chOff x="0" y="0"/>
          <a:chExt cx="0" cy="0"/>
        </a:xfrm>
      </p:grpSpPr>
      <p:sp>
        <p:nvSpPr>
          <p:cNvPr id="2489" name="Google Shape;2489;g104b5b9b685_1_2: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90" name="Google Shape;2490;g104b5b9b685_1_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5"/>
        <p:cNvGrpSpPr/>
        <p:nvPr/>
      </p:nvGrpSpPr>
      <p:grpSpPr>
        <a:xfrm>
          <a:off x="0" y="0"/>
          <a:ext cx="0" cy="0"/>
          <a:chOff x="0" y="0"/>
          <a:chExt cx="0" cy="0"/>
        </a:xfrm>
      </p:grpSpPr>
      <p:sp>
        <p:nvSpPr>
          <p:cNvPr id="2496" name="Google Shape;2496;g105c1078125_1_4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97" name="Google Shape;2497;g105c1078125_1_4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300" dirty="0">
              <a:solidFill>
                <a:srgbClr val="4A4A4A"/>
              </a:solidFill>
              <a:highlight>
                <a:srgbClr val="FFFFFF"/>
              </a:highlight>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2"/>
        <p:cNvGrpSpPr/>
        <p:nvPr/>
      </p:nvGrpSpPr>
      <p:grpSpPr>
        <a:xfrm>
          <a:off x="0" y="0"/>
          <a:ext cx="0" cy="0"/>
          <a:chOff x="0" y="0"/>
          <a:chExt cx="0" cy="0"/>
        </a:xfrm>
      </p:grpSpPr>
      <p:sp>
        <p:nvSpPr>
          <p:cNvPr id="2523" name="Google Shape;2523;g105c1078125_1_4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24" name="Google Shape;2524;g105c1078125_1_4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8"/>
        <p:cNvGrpSpPr/>
        <p:nvPr/>
      </p:nvGrpSpPr>
      <p:grpSpPr>
        <a:xfrm>
          <a:off x="0" y="0"/>
          <a:ext cx="0" cy="0"/>
          <a:chOff x="0" y="0"/>
          <a:chExt cx="0" cy="0"/>
        </a:xfrm>
      </p:grpSpPr>
      <p:sp>
        <p:nvSpPr>
          <p:cNvPr id="2439" name="Google Shape;2439;g10698004a2b_3_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40" name="Google Shape;2440;g10698004a2b_3_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5"/>
        <p:cNvGrpSpPr/>
        <p:nvPr/>
      </p:nvGrpSpPr>
      <p:grpSpPr>
        <a:xfrm>
          <a:off x="0" y="0"/>
          <a:ext cx="0" cy="0"/>
          <a:chOff x="0" y="0"/>
          <a:chExt cx="0" cy="0"/>
        </a:xfrm>
      </p:grpSpPr>
      <p:sp>
        <p:nvSpPr>
          <p:cNvPr id="2566" name="Google Shape;2566;g102d0989457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67" name="Google Shape;2567;g102d0989457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8"/>
        <p:cNvGrpSpPr/>
        <p:nvPr/>
      </p:nvGrpSpPr>
      <p:grpSpPr>
        <a:xfrm>
          <a:off x="0" y="0"/>
          <a:ext cx="0" cy="0"/>
          <a:chOff x="0" y="0"/>
          <a:chExt cx="0" cy="0"/>
        </a:xfrm>
      </p:grpSpPr>
      <p:sp>
        <p:nvSpPr>
          <p:cNvPr id="2589" name="Google Shape;2589;g102d0989457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90" name="Google Shape;2590;g102d0989457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9"/>
        <p:cNvGrpSpPr/>
        <p:nvPr/>
      </p:nvGrpSpPr>
      <p:grpSpPr>
        <a:xfrm>
          <a:off x="0" y="0"/>
          <a:ext cx="0" cy="0"/>
          <a:chOff x="0" y="0"/>
          <a:chExt cx="0" cy="0"/>
        </a:xfrm>
      </p:grpSpPr>
      <p:sp>
        <p:nvSpPr>
          <p:cNvPr id="2620" name="Google Shape;2620;g10698004a2b_3_1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21" name="Google Shape;2621;g10698004a2b_3_1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7"/>
        <p:cNvGrpSpPr/>
        <p:nvPr/>
      </p:nvGrpSpPr>
      <p:grpSpPr>
        <a:xfrm>
          <a:off x="0" y="0"/>
          <a:ext cx="0" cy="0"/>
          <a:chOff x="0" y="0"/>
          <a:chExt cx="0" cy="0"/>
        </a:xfrm>
      </p:grpSpPr>
      <p:sp>
        <p:nvSpPr>
          <p:cNvPr id="2638" name="Google Shape;2638;g102d0989457_0_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39" name="Google Shape;2639;g102d0989457_0_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7"/>
        <p:cNvGrpSpPr/>
        <p:nvPr/>
      </p:nvGrpSpPr>
      <p:grpSpPr>
        <a:xfrm>
          <a:off x="0" y="0"/>
          <a:ext cx="0" cy="0"/>
          <a:chOff x="0" y="0"/>
          <a:chExt cx="0" cy="0"/>
        </a:xfrm>
      </p:grpSpPr>
      <p:sp>
        <p:nvSpPr>
          <p:cNvPr id="2708" name="Google Shape;2708;g10698004a2b_3_2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09" name="Google Shape;2709;g10698004a2b_3_2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55" name="Google Shape;155;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24ADA8-9A32-4E64-8A21-7F70EB93C60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E087F81-949D-437F-A601-23ED5369C1E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CE264F3-90DF-4CE2-831C-FE95A11F8BFE}"/>
              </a:ext>
            </a:extLst>
          </p:cNvPr>
          <p:cNvSpPr>
            <a:spLocks noGrp="1"/>
          </p:cNvSpPr>
          <p:nvPr>
            <p:ph type="dt" sz="half" idx="10"/>
          </p:nvPr>
        </p:nvSpPr>
        <p:spPr/>
        <p:txBody>
          <a:bodyPr/>
          <a:lstStyle/>
          <a:p>
            <a:fld id="{7B308EEA-E93F-4C38-A663-8700C523C5A3}" type="datetimeFigureOut">
              <a:rPr lang="en-US" smtClean="0"/>
              <a:t>1/24/2022</a:t>
            </a:fld>
            <a:endParaRPr lang="en-US"/>
          </a:p>
        </p:txBody>
      </p:sp>
      <p:sp>
        <p:nvSpPr>
          <p:cNvPr id="5" name="Footer Placeholder 4">
            <a:extLst>
              <a:ext uri="{FF2B5EF4-FFF2-40B4-BE49-F238E27FC236}">
                <a16:creationId xmlns:a16="http://schemas.microsoft.com/office/drawing/2014/main" id="{F923124D-6D1F-4994-B677-0BCD19E1E2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0C9A38-7266-4BA4-AF84-2760604D091A}"/>
              </a:ext>
            </a:extLst>
          </p:cNvPr>
          <p:cNvSpPr>
            <a:spLocks noGrp="1"/>
          </p:cNvSpPr>
          <p:nvPr>
            <p:ph type="sldNum" sz="quarter" idx="12"/>
          </p:nvPr>
        </p:nvSpPr>
        <p:spPr/>
        <p:txBody>
          <a:bodyPr/>
          <a:lstStyle/>
          <a:p>
            <a:fld id="{CAD38A86-1B01-4325-A6A4-74FAB1069E4B}" type="slidenum">
              <a:rPr lang="en-US" smtClean="0"/>
              <a:t>‹#›</a:t>
            </a:fld>
            <a:endParaRPr lang="en-US"/>
          </a:p>
        </p:txBody>
      </p:sp>
    </p:spTree>
    <p:extLst>
      <p:ext uri="{BB962C8B-B14F-4D97-AF65-F5344CB8AC3E}">
        <p14:creationId xmlns:p14="http://schemas.microsoft.com/office/powerpoint/2010/main" val="27894102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4B007-8278-4067-9BEB-47476FED59D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8BB9D9F-FA31-4BA6-A1FE-C786F2E0E75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3B0ECD4-BE35-4E07-B647-134D9143FEBF}"/>
              </a:ext>
            </a:extLst>
          </p:cNvPr>
          <p:cNvSpPr>
            <a:spLocks noGrp="1"/>
          </p:cNvSpPr>
          <p:nvPr>
            <p:ph type="dt" sz="half" idx="10"/>
          </p:nvPr>
        </p:nvSpPr>
        <p:spPr/>
        <p:txBody>
          <a:bodyPr/>
          <a:lstStyle/>
          <a:p>
            <a:fld id="{7B308EEA-E93F-4C38-A663-8700C523C5A3}" type="datetimeFigureOut">
              <a:rPr lang="en-US" smtClean="0"/>
              <a:t>1/24/2022</a:t>
            </a:fld>
            <a:endParaRPr lang="en-US"/>
          </a:p>
        </p:txBody>
      </p:sp>
      <p:sp>
        <p:nvSpPr>
          <p:cNvPr id="5" name="Footer Placeholder 4">
            <a:extLst>
              <a:ext uri="{FF2B5EF4-FFF2-40B4-BE49-F238E27FC236}">
                <a16:creationId xmlns:a16="http://schemas.microsoft.com/office/drawing/2014/main" id="{3216EEFE-5762-458F-B0E0-C0DB90F382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F23FEE-4164-4950-A710-540A8F9A4863}"/>
              </a:ext>
            </a:extLst>
          </p:cNvPr>
          <p:cNvSpPr>
            <a:spLocks noGrp="1"/>
          </p:cNvSpPr>
          <p:nvPr>
            <p:ph type="sldNum" sz="quarter" idx="12"/>
          </p:nvPr>
        </p:nvSpPr>
        <p:spPr/>
        <p:txBody>
          <a:bodyPr/>
          <a:lstStyle/>
          <a:p>
            <a:fld id="{CAD38A86-1B01-4325-A6A4-74FAB1069E4B}" type="slidenum">
              <a:rPr lang="en-US" smtClean="0"/>
              <a:t>‹#›</a:t>
            </a:fld>
            <a:endParaRPr lang="en-US"/>
          </a:p>
        </p:txBody>
      </p:sp>
    </p:spTree>
    <p:extLst>
      <p:ext uri="{BB962C8B-B14F-4D97-AF65-F5344CB8AC3E}">
        <p14:creationId xmlns:p14="http://schemas.microsoft.com/office/powerpoint/2010/main" val="4699788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1815A-18ED-40BA-890E-D6CF2A94018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4EEF67C-CA7F-496F-BC22-1B18B5EB738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35CD26C-36A8-4CD2-805F-E634604648AD}"/>
              </a:ext>
            </a:extLst>
          </p:cNvPr>
          <p:cNvSpPr>
            <a:spLocks noGrp="1"/>
          </p:cNvSpPr>
          <p:nvPr>
            <p:ph type="dt" sz="half" idx="10"/>
          </p:nvPr>
        </p:nvSpPr>
        <p:spPr/>
        <p:txBody>
          <a:bodyPr/>
          <a:lstStyle/>
          <a:p>
            <a:fld id="{7B308EEA-E93F-4C38-A663-8700C523C5A3}" type="datetimeFigureOut">
              <a:rPr lang="en-US" smtClean="0"/>
              <a:t>1/24/2022</a:t>
            </a:fld>
            <a:endParaRPr lang="en-US"/>
          </a:p>
        </p:txBody>
      </p:sp>
      <p:sp>
        <p:nvSpPr>
          <p:cNvPr id="5" name="Footer Placeholder 4">
            <a:extLst>
              <a:ext uri="{FF2B5EF4-FFF2-40B4-BE49-F238E27FC236}">
                <a16:creationId xmlns:a16="http://schemas.microsoft.com/office/drawing/2014/main" id="{DB5C5BF9-6035-46E3-89DB-6B19432BE9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B7A66C-2A3D-4338-85F0-9EBF148B440B}"/>
              </a:ext>
            </a:extLst>
          </p:cNvPr>
          <p:cNvSpPr>
            <a:spLocks noGrp="1"/>
          </p:cNvSpPr>
          <p:nvPr>
            <p:ph type="sldNum" sz="quarter" idx="12"/>
          </p:nvPr>
        </p:nvSpPr>
        <p:spPr/>
        <p:txBody>
          <a:bodyPr/>
          <a:lstStyle/>
          <a:p>
            <a:fld id="{CAD38A86-1B01-4325-A6A4-74FAB1069E4B}" type="slidenum">
              <a:rPr lang="en-US" smtClean="0"/>
              <a:t>‹#›</a:t>
            </a:fld>
            <a:endParaRPr lang="en-US"/>
          </a:p>
        </p:txBody>
      </p:sp>
    </p:spTree>
    <p:extLst>
      <p:ext uri="{BB962C8B-B14F-4D97-AF65-F5344CB8AC3E}">
        <p14:creationId xmlns:p14="http://schemas.microsoft.com/office/powerpoint/2010/main" val="15787021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7BF1C-EE60-46F5-A1D8-5B1DF639B9F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13CBFB3-F561-4E96-BB8B-6433BDC3E15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DE7AF43-D36C-49F1-B658-A4034251F8A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CBB4A64-D318-46E0-93D5-955E6EEB7DB9}"/>
              </a:ext>
            </a:extLst>
          </p:cNvPr>
          <p:cNvSpPr>
            <a:spLocks noGrp="1"/>
          </p:cNvSpPr>
          <p:nvPr>
            <p:ph type="dt" sz="half" idx="10"/>
          </p:nvPr>
        </p:nvSpPr>
        <p:spPr/>
        <p:txBody>
          <a:bodyPr/>
          <a:lstStyle/>
          <a:p>
            <a:fld id="{7B308EEA-E93F-4C38-A663-8700C523C5A3}" type="datetimeFigureOut">
              <a:rPr lang="en-US" smtClean="0"/>
              <a:t>1/24/2022</a:t>
            </a:fld>
            <a:endParaRPr lang="en-US"/>
          </a:p>
        </p:txBody>
      </p:sp>
      <p:sp>
        <p:nvSpPr>
          <p:cNvPr id="6" name="Footer Placeholder 5">
            <a:extLst>
              <a:ext uri="{FF2B5EF4-FFF2-40B4-BE49-F238E27FC236}">
                <a16:creationId xmlns:a16="http://schemas.microsoft.com/office/drawing/2014/main" id="{98685AA8-04F0-4CF0-95F0-802D8B1EDDE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F26A9CB-439C-4698-AFA5-36C1ED85406F}"/>
              </a:ext>
            </a:extLst>
          </p:cNvPr>
          <p:cNvSpPr>
            <a:spLocks noGrp="1"/>
          </p:cNvSpPr>
          <p:nvPr>
            <p:ph type="sldNum" sz="quarter" idx="12"/>
          </p:nvPr>
        </p:nvSpPr>
        <p:spPr/>
        <p:txBody>
          <a:bodyPr/>
          <a:lstStyle/>
          <a:p>
            <a:fld id="{CAD38A86-1B01-4325-A6A4-74FAB1069E4B}" type="slidenum">
              <a:rPr lang="en-US" smtClean="0"/>
              <a:t>‹#›</a:t>
            </a:fld>
            <a:endParaRPr lang="en-US"/>
          </a:p>
        </p:txBody>
      </p:sp>
    </p:spTree>
    <p:extLst>
      <p:ext uri="{BB962C8B-B14F-4D97-AF65-F5344CB8AC3E}">
        <p14:creationId xmlns:p14="http://schemas.microsoft.com/office/powerpoint/2010/main" val="6081363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2B4C9-22DC-4759-8088-97B1AD2F5CE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A17A51C-2C40-4991-9D13-7C894D96A50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3BB86D7-F35E-418D-B0EF-2B156974983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8B98051-93F3-41FB-8112-64EEB5AE7B4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A9EBD1B-DEB7-42CB-8A40-B5D81100AC6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EDD71F2-F693-4BFB-B4F8-57AB009C27CE}"/>
              </a:ext>
            </a:extLst>
          </p:cNvPr>
          <p:cNvSpPr>
            <a:spLocks noGrp="1"/>
          </p:cNvSpPr>
          <p:nvPr>
            <p:ph type="dt" sz="half" idx="10"/>
          </p:nvPr>
        </p:nvSpPr>
        <p:spPr/>
        <p:txBody>
          <a:bodyPr/>
          <a:lstStyle/>
          <a:p>
            <a:fld id="{7B308EEA-E93F-4C38-A663-8700C523C5A3}" type="datetimeFigureOut">
              <a:rPr lang="en-US" smtClean="0"/>
              <a:t>1/24/2022</a:t>
            </a:fld>
            <a:endParaRPr lang="en-US"/>
          </a:p>
        </p:txBody>
      </p:sp>
      <p:sp>
        <p:nvSpPr>
          <p:cNvPr id="8" name="Footer Placeholder 7">
            <a:extLst>
              <a:ext uri="{FF2B5EF4-FFF2-40B4-BE49-F238E27FC236}">
                <a16:creationId xmlns:a16="http://schemas.microsoft.com/office/drawing/2014/main" id="{C3E27CA7-5500-489B-BF0C-CA217A61211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12AC875-90E1-4757-ACCD-9B011F3FA96D}"/>
              </a:ext>
            </a:extLst>
          </p:cNvPr>
          <p:cNvSpPr>
            <a:spLocks noGrp="1"/>
          </p:cNvSpPr>
          <p:nvPr>
            <p:ph type="sldNum" sz="quarter" idx="12"/>
          </p:nvPr>
        </p:nvSpPr>
        <p:spPr/>
        <p:txBody>
          <a:bodyPr/>
          <a:lstStyle/>
          <a:p>
            <a:fld id="{CAD38A86-1B01-4325-A6A4-74FAB1069E4B}" type="slidenum">
              <a:rPr lang="en-US" smtClean="0"/>
              <a:t>‹#›</a:t>
            </a:fld>
            <a:endParaRPr lang="en-US"/>
          </a:p>
        </p:txBody>
      </p:sp>
    </p:spTree>
    <p:extLst>
      <p:ext uri="{BB962C8B-B14F-4D97-AF65-F5344CB8AC3E}">
        <p14:creationId xmlns:p14="http://schemas.microsoft.com/office/powerpoint/2010/main" val="10396445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0F2F8-D950-4D81-9C65-ABD075FE2C1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A3DCEAF-0B02-4D22-9A2A-95FF400061C3}"/>
              </a:ext>
            </a:extLst>
          </p:cNvPr>
          <p:cNvSpPr>
            <a:spLocks noGrp="1"/>
          </p:cNvSpPr>
          <p:nvPr>
            <p:ph type="dt" sz="half" idx="10"/>
          </p:nvPr>
        </p:nvSpPr>
        <p:spPr/>
        <p:txBody>
          <a:bodyPr/>
          <a:lstStyle/>
          <a:p>
            <a:fld id="{7B308EEA-E93F-4C38-A663-8700C523C5A3}" type="datetimeFigureOut">
              <a:rPr lang="en-US" smtClean="0"/>
              <a:t>1/24/2022</a:t>
            </a:fld>
            <a:endParaRPr lang="en-US"/>
          </a:p>
        </p:txBody>
      </p:sp>
      <p:sp>
        <p:nvSpPr>
          <p:cNvPr id="4" name="Footer Placeholder 3">
            <a:extLst>
              <a:ext uri="{FF2B5EF4-FFF2-40B4-BE49-F238E27FC236}">
                <a16:creationId xmlns:a16="http://schemas.microsoft.com/office/drawing/2014/main" id="{5E2E4FE5-0AA2-4CB4-A675-6286F5C5AF4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480932C-0590-4D82-8B48-5C8848F210F8}"/>
              </a:ext>
            </a:extLst>
          </p:cNvPr>
          <p:cNvSpPr>
            <a:spLocks noGrp="1"/>
          </p:cNvSpPr>
          <p:nvPr>
            <p:ph type="sldNum" sz="quarter" idx="12"/>
          </p:nvPr>
        </p:nvSpPr>
        <p:spPr/>
        <p:txBody>
          <a:bodyPr/>
          <a:lstStyle/>
          <a:p>
            <a:fld id="{CAD38A86-1B01-4325-A6A4-74FAB1069E4B}" type="slidenum">
              <a:rPr lang="en-US" smtClean="0"/>
              <a:t>‹#›</a:t>
            </a:fld>
            <a:endParaRPr lang="en-US"/>
          </a:p>
        </p:txBody>
      </p:sp>
    </p:spTree>
    <p:extLst>
      <p:ext uri="{BB962C8B-B14F-4D97-AF65-F5344CB8AC3E}">
        <p14:creationId xmlns:p14="http://schemas.microsoft.com/office/powerpoint/2010/main" val="17989190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DADBD93-2B14-47A3-A736-544076607AFF}"/>
              </a:ext>
            </a:extLst>
          </p:cNvPr>
          <p:cNvSpPr>
            <a:spLocks noGrp="1"/>
          </p:cNvSpPr>
          <p:nvPr>
            <p:ph type="dt" sz="half" idx="10"/>
          </p:nvPr>
        </p:nvSpPr>
        <p:spPr/>
        <p:txBody>
          <a:bodyPr/>
          <a:lstStyle/>
          <a:p>
            <a:fld id="{7B308EEA-E93F-4C38-A663-8700C523C5A3}" type="datetimeFigureOut">
              <a:rPr lang="en-US" smtClean="0"/>
              <a:t>1/24/2022</a:t>
            </a:fld>
            <a:endParaRPr lang="en-US"/>
          </a:p>
        </p:txBody>
      </p:sp>
      <p:sp>
        <p:nvSpPr>
          <p:cNvPr id="3" name="Footer Placeholder 2">
            <a:extLst>
              <a:ext uri="{FF2B5EF4-FFF2-40B4-BE49-F238E27FC236}">
                <a16:creationId xmlns:a16="http://schemas.microsoft.com/office/drawing/2014/main" id="{3F3176FE-043A-4160-B126-CFBE054FD9E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BA6828C-7F76-4BFA-A734-F6FF7379D719}"/>
              </a:ext>
            </a:extLst>
          </p:cNvPr>
          <p:cNvSpPr>
            <a:spLocks noGrp="1"/>
          </p:cNvSpPr>
          <p:nvPr>
            <p:ph type="sldNum" sz="quarter" idx="12"/>
          </p:nvPr>
        </p:nvSpPr>
        <p:spPr/>
        <p:txBody>
          <a:bodyPr/>
          <a:lstStyle/>
          <a:p>
            <a:fld id="{CAD38A86-1B01-4325-A6A4-74FAB1069E4B}" type="slidenum">
              <a:rPr lang="en-US" smtClean="0"/>
              <a:t>‹#›</a:t>
            </a:fld>
            <a:endParaRPr lang="en-US"/>
          </a:p>
        </p:txBody>
      </p:sp>
    </p:spTree>
    <p:extLst>
      <p:ext uri="{BB962C8B-B14F-4D97-AF65-F5344CB8AC3E}">
        <p14:creationId xmlns:p14="http://schemas.microsoft.com/office/powerpoint/2010/main" val="36436218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DB961-55C4-4814-8D71-70C575C1087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11D1178-4CA3-4612-AF20-2D7E62BCFCE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B4A4DE1-CDBA-4339-808D-BAE5A87250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EACC975-9E13-4C3C-813D-26CE76A83DE0}"/>
              </a:ext>
            </a:extLst>
          </p:cNvPr>
          <p:cNvSpPr>
            <a:spLocks noGrp="1"/>
          </p:cNvSpPr>
          <p:nvPr>
            <p:ph type="dt" sz="half" idx="10"/>
          </p:nvPr>
        </p:nvSpPr>
        <p:spPr/>
        <p:txBody>
          <a:bodyPr/>
          <a:lstStyle/>
          <a:p>
            <a:fld id="{7B308EEA-E93F-4C38-A663-8700C523C5A3}" type="datetimeFigureOut">
              <a:rPr lang="en-US" smtClean="0"/>
              <a:t>1/24/2022</a:t>
            </a:fld>
            <a:endParaRPr lang="en-US"/>
          </a:p>
        </p:txBody>
      </p:sp>
      <p:sp>
        <p:nvSpPr>
          <p:cNvPr id="6" name="Footer Placeholder 5">
            <a:extLst>
              <a:ext uri="{FF2B5EF4-FFF2-40B4-BE49-F238E27FC236}">
                <a16:creationId xmlns:a16="http://schemas.microsoft.com/office/drawing/2014/main" id="{5BC66DBB-5542-4A0F-904D-95DF913BF0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5EFB1A8-923E-4F01-9107-F2D95D16F1D4}"/>
              </a:ext>
            </a:extLst>
          </p:cNvPr>
          <p:cNvSpPr>
            <a:spLocks noGrp="1"/>
          </p:cNvSpPr>
          <p:nvPr>
            <p:ph type="sldNum" sz="quarter" idx="12"/>
          </p:nvPr>
        </p:nvSpPr>
        <p:spPr/>
        <p:txBody>
          <a:bodyPr/>
          <a:lstStyle/>
          <a:p>
            <a:fld id="{CAD38A86-1B01-4325-A6A4-74FAB1069E4B}" type="slidenum">
              <a:rPr lang="en-US" smtClean="0"/>
              <a:t>‹#›</a:t>
            </a:fld>
            <a:endParaRPr lang="en-US"/>
          </a:p>
        </p:txBody>
      </p:sp>
    </p:spTree>
    <p:extLst>
      <p:ext uri="{BB962C8B-B14F-4D97-AF65-F5344CB8AC3E}">
        <p14:creationId xmlns:p14="http://schemas.microsoft.com/office/powerpoint/2010/main" val="37487913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7DDCC-FFC3-422E-B462-C0B3EDF8A20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1180A4A-E3B1-4E32-8B30-363FF1915CE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FE2ED88-1C1F-432F-A26F-494D86B8AEF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F553D7-5529-411A-A539-A89AA6746737}"/>
              </a:ext>
            </a:extLst>
          </p:cNvPr>
          <p:cNvSpPr>
            <a:spLocks noGrp="1"/>
          </p:cNvSpPr>
          <p:nvPr>
            <p:ph type="dt" sz="half" idx="10"/>
          </p:nvPr>
        </p:nvSpPr>
        <p:spPr/>
        <p:txBody>
          <a:bodyPr/>
          <a:lstStyle/>
          <a:p>
            <a:fld id="{7B308EEA-E93F-4C38-A663-8700C523C5A3}" type="datetimeFigureOut">
              <a:rPr lang="en-US" smtClean="0"/>
              <a:t>1/24/2022</a:t>
            </a:fld>
            <a:endParaRPr lang="en-US"/>
          </a:p>
        </p:txBody>
      </p:sp>
      <p:sp>
        <p:nvSpPr>
          <p:cNvPr id="6" name="Footer Placeholder 5">
            <a:extLst>
              <a:ext uri="{FF2B5EF4-FFF2-40B4-BE49-F238E27FC236}">
                <a16:creationId xmlns:a16="http://schemas.microsoft.com/office/drawing/2014/main" id="{036536BE-BB6E-4193-85DF-BCC08C8249E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8FFEED6-4DD0-4055-B066-F4CF6D01BC86}"/>
              </a:ext>
            </a:extLst>
          </p:cNvPr>
          <p:cNvSpPr>
            <a:spLocks noGrp="1"/>
          </p:cNvSpPr>
          <p:nvPr>
            <p:ph type="sldNum" sz="quarter" idx="12"/>
          </p:nvPr>
        </p:nvSpPr>
        <p:spPr/>
        <p:txBody>
          <a:bodyPr/>
          <a:lstStyle/>
          <a:p>
            <a:fld id="{CAD38A86-1B01-4325-A6A4-74FAB1069E4B}" type="slidenum">
              <a:rPr lang="en-US" smtClean="0"/>
              <a:t>‹#›</a:t>
            </a:fld>
            <a:endParaRPr lang="en-US"/>
          </a:p>
        </p:txBody>
      </p:sp>
    </p:spTree>
    <p:extLst>
      <p:ext uri="{BB962C8B-B14F-4D97-AF65-F5344CB8AC3E}">
        <p14:creationId xmlns:p14="http://schemas.microsoft.com/office/powerpoint/2010/main" val="22679196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C1DE1-BF9B-4577-93D1-968E5FF0343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54DF075-EDE5-469E-8FA6-438B9260D62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3570BDD-6C6C-42FD-AC94-5A9D2748CA38}"/>
              </a:ext>
            </a:extLst>
          </p:cNvPr>
          <p:cNvSpPr>
            <a:spLocks noGrp="1"/>
          </p:cNvSpPr>
          <p:nvPr>
            <p:ph type="dt" sz="half" idx="10"/>
          </p:nvPr>
        </p:nvSpPr>
        <p:spPr/>
        <p:txBody>
          <a:bodyPr/>
          <a:lstStyle/>
          <a:p>
            <a:fld id="{7B308EEA-E93F-4C38-A663-8700C523C5A3}" type="datetimeFigureOut">
              <a:rPr lang="en-US" smtClean="0"/>
              <a:t>1/24/2022</a:t>
            </a:fld>
            <a:endParaRPr lang="en-US"/>
          </a:p>
        </p:txBody>
      </p:sp>
      <p:sp>
        <p:nvSpPr>
          <p:cNvPr id="5" name="Footer Placeholder 4">
            <a:extLst>
              <a:ext uri="{FF2B5EF4-FFF2-40B4-BE49-F238E27FC236}">
                <a16:creationId xmlns:a16="http://schemas.microsoft.com/office/drawing/2014/main" id="{D1566B9B-984C-4204-887D-CCC626CA1E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35591CB-31F5-4B7B-8729-D728B8D11429}"/>
              </a:ext>
            </a:extLst>
          </p:cNvPr>
          <p:cNvSpPr>
            <a:spLocks noGrp="1"/>
          </p:cNvSpPr>
          <p:nvPr>
            <p:ph type="sldNum" sz="quarter" idx="12"/>
          </p:nvPr>
        </p:nvSpPr>
        <p:spPr/>
        <p:txBody>
          <a:bodyPr/>
          <a:lstStyle/>
          <a:p>
            <a:fld id="{CAD38A86-1B01-4325-A6A4-74FAB1069E4B}" type="slidenum">
              <a:rPr lang="en-US" smtClean="0"/>
              <a:t>‹#›</a:t>
            </a:fld>
            <a:endParaRPr lang="en-US"/>
          </a:p>
        </p:txBody>
      </p:sp>
    </p:spTree>
    <p:extLst>
      <p:ext uri="{BB962C8B-B14F-4D97-AF65-F5344CB8AC3E}">
        <p14:creationId xmlns:p14="http://schemas.microsoft.com/office/powerpoint/2010/main" val="40183088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7CAF7D9-6FFB-46C0-AF62-6A4384B0000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DC9B966-0EAC-45AD-A0CE-434783F564B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E206F6-DEA2-48AE-A18D-5927FA0CFCE7}"/>
              </a:ext>
            </a:extLst>
          </p:cNvPr>
          <p:cNvSpPr>
            <a:spLocks noGrp="1"/>
          </p:cNvSpPr>
          <p:nvPr>
            <p:ph type="dt" sz="half" idx="10"/>
          </p:nvPr>
        </p:nvSpPr>
        <p:spPr/>
        <p:txBody>
          <a:bodyPr/>
          <a:lstStyle/>
          <a:p>
            <a:fld id="{7B308EEA-E93F-4C38-A663-8700C523C5A3}" type="datetimeFigureOut">
              <a:rPr lang="en-US" smtClean="0"/>
              <a:t>1/24/2022</a:t>
            </a:fld>
            <a:endParaRPr lang="en-US"/>
          </a:p>
        </p:txBody>
      </p:sp>
      <p:sp>
        <p:nvSpPr>
          <p:cNvPr id="5" name="Footer Placeholder 4">
            <a:extLst>
              <a:ext uri="{FF2B5EF4-FFF2-40B4-BE49-F238E27FC236}">
                <a16:creationId xmlns:a16="http://schemas.microsoft.com/office/drawing/2014/main" id="{361D7A95-9514-49C9-814A-AD99C97FEE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A92B4CB-406F-4A49-84F6-222F5A30FE48}"/>
              </a:ext>
            </a:extLst>
          </p:cNvPr>
          <p:cNvSpPr>
            <a:spLocks noGrp="1"/>
          </p:cNvSpPr>
          <p:nvPr>
            <p:ph type="sldNum" sz="quarter" idx="12"/>
          </p:nvPr>
        </p:nvSpPr>
        <p:spPr/>
        <p:txBody>
          <a:bodyPr/>
          <a:lstStyle/>
          <a:p>
            <a:fld id="{CAD38A86-1B01-4325-A6A4-74FAB1069E4B}" type="slidenum">
              <a:rPr lang="en-US" smtClean="0"/>
              <a:t>‹#›</a:t>
            </a:fld>
            <a:endParaRPr lang="en-US"/>
          </a:p>
        </p:txBody>
      </p:sp>
    </p:spTree>
    <p:extLst>
      <p:ext uri="{BB962C8B-B14F-4D97-AF65-F5344CB8AC3E}">
        <p14:creationId xmlns:p14="http://schemas.microsoft.com/office/powerpoint/2010/main" val="8586230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Master">
  <p:cSld name="Title Master">
    <p:spTree>
      <p:nvGrpSpPr>
        <p:cNvPr id="1" name="Shape 9"/>
        <p:cNvGrpSpPr/>
        <p:nvPr/>
      </p:nvGrpSpPr>
      <p:grpSpPr>
        <a:xfrm>
          <a:off x="0" y="0"/>
          <a:ext cx="0" cy="0"/>
          <a:chOff x="0" y="0"/>
          <a:chExt cx="0" cy="0"/>
        </a:xfrm>
      </p:grpSpPr>
      <p:sp>
        <p:nvSpPr>
          <p:cNvPr id="10" name="Google Shape;10;p7"/>
          <p:cNvSpPr/>
          <p:nvPr/>
        </p:nvSpPr>
        <p:spPr>
          <a:xfrm>
            <a:off x="0" y="6299200"/>
            <a:ext cx="12192000" cy="558800"/>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33" tIns="45700" rIns="91433"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867" b="0" i="0" u="none" strike="noStrike" cap="none">
              <a:solidFill>
                <a:srgbClr val="FFFFFF"/>
              </a:solidFill>
              <a:latin typeface="Arial"/>
              <a:ea typeface="Arial"/>
              <a:cs typeface="Arial"/>
              <a:sym typeface="Arial"/>
            </a:endParaRPr>
          </a:p>
        </p:txBody>
      </p:sp>
      <p:pic>
        <p:nvPicPr>
          <p:cNvPr id="11" name="Google Shape;11;p7"/>
          <p:cNvPicPr preferRelativeResize="0"/>
          <p:nvPr/>
        </p:nvPicPr>
        <p:blipFill rotWithShape="1">
          <a:blip r:embed="rId2">
            <a:alphaModFix amt="51000"/>
          </a:blip>
          <a:srcRect t="3427" b="3417"/>
          <a:stretch/>
        </p:blipFill>
        <p:spPr>
          <a:xfrm>
            <a:off x="273" y="0"/>
            <a:ext cx="12191729" cy="6858000"/>
          </a:xfrm>
          <a:prstGeom prst="rect">
            <a:avLst/>
          </a:prstGeom>
          <a:noFill/>
          <a:ln>
            <a:noFill/>
          </a:ln>
        </p:spPr>
      </p:pic>
      <p:grpSp>
        <p:nvGrpSpPr>
          <p:cNvPr id="12" name="Google Shape;12;p7"/>
          <p:cNvGrpSpPr/>
          <p:nvPr/>
        </p:nvGrpSpPr>
        <p:grpSpPr>
          <a:xfrm>
            <a:off x="4228803" y="6456"/>
            <a:ext cx="7963200" cy="6858000"/>
            <a:chOff x="4228801" y="7184"/>
            <a:chExt cx="7963200" cy="6858000"/>
          </a:xfrm>
        </p:grpSpPr>
        <p:sp>
          <p:nvSpPr>
            <p:cNvPr id="13" name="Google Shape;13;p7"/>
            <p:cNvSpPr/>
            <p:nvPr/>
          </p:nvSpPr>
          <p:spPr>
            <a:xfrm>
              <a:off x="5691001" y="7184"/>
              <a:ext cx="6501000" cy="6843600"/>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51425" tIns="25700" rIns="51425" bIns="25700" anchor="ctr" anchorCtr="0">
              <a:noAutofit/>
            </a:bodyPr>
            <a:lstStyle/>
            <a:p>
              <a:pPr marL="0" marR="0" lvl="0" indent="0" algn="ctr" rtl="0">
                <a:lnSpc>
                  <a:spcPct val="100000"/>
                </a:lnSpc>
                <a:spcBef>
                  <a:spcPts val="0"/>
                </a:spcBef>
                <a:spcAft>
                  <a:spcPts val="0"/>
                </a:spcAft>
                <a:buClr>
                  <a:srgbClr val="FFFFFF"/>
                </a:buClr>
                <a:buSzPts val="1100"/>
                <a:buFont typeface="Calibri"/>
                <a:buNone/>
              </a:pPr>
              <a:endParaRPr sz="1867" b="0" i="0" u="none" strike="noStrike" cap="none">
                <a:solidFill>
                  <a:srgbClr val="FFFFFF"/>
                </a:solidFill>
                <a:latin typeface="Calibri"/>
                <a:ea typeface="Calibri"/>
                <a:cs typeface="Calibri"/>
                <a:sym typeface="Calibri"/>
              </a:endParaRPr>
            </a:p>
          </p:txBody>
        </p:sp>
        <p:sp>
          <p:nvSpPr>
            <p:cNvPr id="14" name="Google Shape;14;p7"/>
            <p:cNvSpPr/>
            <p:nvPr/>
          </p:nvSpPr>
          <p:spPr>
            <a:xfrm flipH="1">
              <a:off x="4228801" y="7184"/>
              <a:ext cx="1462200" cy="6858000"/>
            </a:xfrm>
            <a:prstGeom prst="rtTriangle">
              <a:avLst/>
            </a:prstGeom>
            <a:solidFill>
              <a:schemeClr val="lt1"/>
            </a:solidFill>
            <a:ln>
              <a:noFill/>
            </a:ln>
          </p:spPr>
          <p:txBody>
            <a:bodyPr spcFirstLastPara="1" wrap="square" lIns="51425" tIns="25700" rIns="51425" bIns="25700" anchor="ctr" anchorCtr="0">
              <a:noAutofit/>
            </a:bodyPr>
            <a:lstStyle/>
            <a:p>
              <a:pPr marL="0" marR="0" lvl="0" indent="0" algn="ctr" rtl="0">
                <a:lnSpc>
                  <a:spcPct val="100000"/>
                </a:lnSpc>
                <a:spcBef>
                  <a:spcPts val="0"/>
                </a:spcBef>
                <a:spcAft>
                  <a:spcPts val="0"/>
                </a:spcAft>
                <a:buClr>
                  <a:srgbClr val="FFFFFF"/>
                </a:buClr>
                <a:buSzPts val="1100"/>
                <a:buFont typeface="Calibri"/>
                <a:buNone/>
              </a:pPr>
              <a:endParaRPr sz="1867" b="0" i="0" u="none" strike="noStrike" cap="none">
                <a:solidFill>
                  <a:srgbClr val="FFFFFF"/>
                </a:solidFill>
                <a:latin typeface="Calibri"/>
                <a:ea typeface="Calibri"/>
                <a:cs typeface="Calibri"/>
                <a:sym typeface="Calibri"/>
              </a:endParaRPr>
            </a:p>
          </p:txBody>
        </p:sp>
      </p:grpSp>
      <p:sp>
        <p:nvSpPr>
          <p:cNvPr id="15" name="Google Shape;15;p7"/>
          <p:cNvSpPr txBox="1"/>
          <p:nvPr/>
        </p:nvSpPr>
        <p:spPr>
          <a:xfrm>
            <a:off x="5144231" y="2138307"/>
            <a:ext cx="6958000" cy="400000"/>
          </a:xfrm>
          <a:prstGeom prst="rect">
            <a:avLst/>
          </a:prstGeom>
          <a:noFill/>
          <a:ln>
            <a:noFill/>
          </a:ln>
        </p:spPr>
        <p:txBody>
          <a:bodyPr spcFirstLastPara="1" wrap="square" lIns="91433" tIns="45700" rIns="91433" bIns="45700" anchor="t" anchorCtr="0">
            <a:noAutofit/>
          </a:bodyPr>
          <a:lstStyle/>
          <a:p>
            <a:pPr marL="0" marR="0" lvl="0" indent="0" algn="ctr" rtl="0">
              <a:lnSpc>
                <a:spcPct val="100000"/>
              </a:lnSpc>
              <a:spcBef>
                <a:spcPts val="0"/>
              </a:spcBef>
              <a:spcAft>
                <a:spcPts val="0"/>
              </a:spcAft>
              <a:buClr>
                <a:srgbClr val="002060"/>
              </a:buClr>
              <a:buSzPts val="1100"/>
              <a:buFont typeface="Arial"/>
              <a:buNone/>
            </a:pPr>
            <a:r>
              <a:rPr lang="en" sz="2000" b="1" i="0" u="none" strike="noStrike" cap="none">
                <a:solidFill>
                  <a:srgbClr val="002060"/>
                </a:solidFill>
                <a:latin typeface="Arial"/>
                <a:ea typeface="Arial"/>
                <a:cs typeface="Arial"/>
                <a:sym typeface="Arial"/>
              </a:rPr>
              <a:t>KEMENTERIAN PENDIDIKAN, KEBUDAYAAN, </a:t>
            </a:r>
            <a:endParaRPr sz="1467"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2060"/>
              </a:buClr>
              <a:buSzPts val="1100"/>
              <a:buFont typeface="Arial"/>
              <a:buNone/>
            </a:pPr>
            <a:r>
              <a:rPr lang="en" sz="2000" b="1" i="0" u="none" strike="noStrike" cap="none">
                <a:solidFill>
                  <a:srgbClr val="002060"/>
                </a:solidFill>
                <a:latin typeface="Arial"/>
                <a:ea typeface="Arial"/>
                <a:cs typeface="Arial"/>
                <a:sym typeface="Arial"/>
              </a:rPr>
              <a:t>RISET, DAN TEKNOLOGI</a:t>
            </a:r>
            <a:endParaRPr sz="1467" b="0" i="0" u="none" strike="noStrike" cap="none">
              <a:solidFill>
                <a:srgbClr val="000000"/>
              </a:solidFill>
              <a:latin typeface="Arial"/>
              <a:ea typeface="Arial"/>
              <a:cs typeface="Arial"/>
              <a:sym typeface="Arial"/>
            </a:endParaRPr>
          </a:p>
        </p:txBody>
      </p:sp>
      <p:pic>
        <p:nvPicPr>
          <p:cNvPr id="16" name="Google Shape;16;p7" descr="D:\Ade\KEMENDIKBUD\Paparan Menteri\ppt\Gand Design PGRI\33ddc3bc2640689.png"/>
          <p:cNvPicPr preferRelativeResize="0"/>
          <p:nvPr/>
        </p:nvPicPr>
        <p:blipFill rotWithShape="1">
          <a:blip r:embed="rId3">
            <a:alphaModFix/>
          </a:blip>
          <a:srcRect l="6794"/>
          <a:stretch/>
        </p:blipFill>
        <p:spPr>
          <a:xfrm>
            <a:off x="7945475" y="1029264"/>
            <a:ext cx="1462104" cy="1109040"/>
          </a:xfrm>
          <a:prstGeom prst="rect">
            <a:avLst/>
          </a:prstGeom>
          <a:noFill/>
          <a:ln>
            <a:noFill/>
          </a:ln>
        </p:spPr>
      </p:pic>
      <p:sp>
        <p:nvSpPr>
          <p:cNvPr id="17" name="Google Shape;17;p7"/>
          <p:cNvSpPr txBox="1">
            <a:spLocks noGrp="1"/>
          </p:cNvSpPr>
          <p:nvPr>
            <p:ph type="body" idx="1"/>
          </p:nvPr>
        </p:nvSpPr>
        <p:spPr>
          <a:xfrm>
            <a:off x="5377800" y="3100917"/>
            <a:ext cx="6597600" cy="1569200"/>
          </a:xfrm>
          <a:prstGeom prst="rect">
            <a:avLst/>
          </a:prstGeom>
          <a:noFill/>
          <a:ln>
            <a:noFill/>
          </a:ln>
        </p:spPr>
        <p:txBody>
          <a:bodyPr spcFirstLastPara="1" wrap="square" lIns="68575" tIns="34275" rIns="68575" bIns="34275" anchor="t" anchorCtr="0">
            <a:normAutofit/>
          </a:bodyPr>
          <a:lstStyle>
            <a:lvl1pPr marL="609585" marR="0" lvl="0" indent="-304792" algn="ctr">
              <a:lnSpc>
                <a:spcPct val="90000"/>
              </a:lnSpc>
              <a:spcBef>
                <a:spcPts val="1333"/>
              </a:spcBef>
              <a:spcAft>
                <a:spcPts val="0"/>
              </a:spcAft>
              <a:buClr>
                <a:srgbClr val="013066"/>
              </a:buClr>
              <a:buSzPts val="2400"/>
              <a:buFont typeface="Arial"/>
              <a:buNone/>
              <a:defRPr sz="3200" b="1" i="0" u="none" strike="noStrike" cap="none">
                <a:solidFill>
                  <a:srgbClr val="013066"/>
                </a:solidFill>
                <a:latin typeface="Arial"/>
                <a:ea typeface="Arial"/>
                <a:cs typeface="Arial"/>
                <a:sym typeface="Arial"/>
              </a:defRPr>
            </a:lvl1pPr>
            <a:lvl2pPr marL="1219170" marR="0" lvl="1" indent="-507987" algn="l">
              <a:lnSpc>
                <a:spcPct val="90000"/>
              </a:lnSpc>
              <a:spcBef>
                <a:spcPts val="1600"/>
              </a:spcBef>
              <a:spcAft>
                <a:spcPts val="0"/>
              </a:spcAft>
              <a:buClr>
                <a:schemeClr val="dk1"/>
              </a:buClr>
              <a:buSzPts val="2400"/>
              <a:buFont typeface="Arial"/>
              <a:buChar char="•"/>
              <a:defRPr sz="3200" b="0" i="0" u="none" strike="noStrike" cap="none">
                <a:solidFill>
                  <a:schemeClr val="dk1"/>
                </a:solidFill>
                <a:latin typeface="Arial"/>
                <a:ea typeface="Arial"/>
                <a:cs typeface="Arial"/>
                <a:sym typeface="Arial"/>
              </a:defRPr>
            </a:lvl2pPr>
            <a:lvl3pPr marL="1828754" marR="0" lvl="2" indent="-474121" algn="l">
              <a:lnSpc>
                <a:spcPct val="90000"/>
              </a:lnSpc>
              <a:spcBef>
                <a:spcPts val="1600"/>
              </a:spcBef>
              <a:spcAft>
                <a:spcPts val="0"/>
              </a:spcAft>
              <a:buClr>
                <a:schemeClr val="dk1"/>
              </a:buClr>
              <a:buSzPts val="2000"/>
              <a:buFont typeface="Arial"/>
              <a:buChar char="•"/>
              <a:defRPr sz="2667" b="0" i="0" u="none" strike="noStrike" cap="none">
                <a:solidFill>
                  <a:schemeClr val="dk1"/>
                </a:solidFill>
                <a:latin typeface="Arial"/>
                <a:ea typeface="Arial"/>
                <a:cs typeface="Arial"/>
                <a:sym typeface="Arial"/>
              </a:defRPr>
            </a:lvl3pPr>
            <a:lvl4pPr marL="2438339" marR="0" lvl="3" indent="-457189" algn="l">
              <a:lnSpc>
                <a:spcPct val="90000"/>
              </a:lnSpc>
              <a:spcBef>
                <a:spcPts val="1600"/>
              </a:spcBef>
              <a:spcAft>
                <a:spcPts val="0"/>
              </a:spcAft>
              <a:buClr>
                <a:schemeClr val="dk1"/>
              </a:buClr>
              <a:buSzPts val="1800"/>
              <a:buFont typeface="Arial"/>
              <a:buChar char="•"/>
              <a:defRPr sz="2400" b="0" i="0" u="none" strike="noStrike" cap="none">
                <a:solidFill>
                  <a:schemeClr val="dk1"/>
                </a:solidFill>
                <a:latin typeface="Arial"/>
                <a:ea typeface="Arial"/>
                <a:cs typeface="Arial"/>
                <a:sym typeface="Arial"/>
              </a:defRPr>
            </a:lvl4pPr>
            <a:lvl5pPr marL="3047924" marR="0" lvl="4" indent="-457189" algn="l">
              <a:lnSpc>
                <a:spcPct val="90000"/>
              </a:lnSpc>
              <a:spcBef>
                <a:spcPts val="1600"/>
              </a:spcBef>
              <a:spcAft>
                <a:spcPts val="0"/>
              </a:spcAft>
              <a:buClr>
                <a:schemeClr val="dk1"/>
              </a:buClr>
              <a:buSzPts val="1800"/>
              <a:buFont typeface="Arial"/>
              <a:buChar char="•"/>
              <a:defRPr sz="2400" b="0" i="0" u="none" strike="noStrike" cap="none">
                <a:solidFill>
                  <a:schemeClr val="dk1"/>
                </a:solidFill>
                <a:latin typeface="Arial"/>
                <a:ea typeface="Arial"/>
                <a:cs typeface="Arial"/>
                <a:sym typeface="Arial"/>
              </a:defRPr>
            </a:lvl5pPr>
            <a:lvl6pPr marL="3657509" marR="0" lvl="5" indent="-457189" algn="l">
              <a:lnSpc>
                <a:spcPct val="90000"/>
              </a:lnSpc>
              <a:spcBef>
                <a:spcPts val="1600"/>
              </a:spcBef>
              <a:spcAft>
                <a:spcPts val="0"/>
              </a:spcAft>
              <a:buClr>
                <a:schemeClr val="dk1"/>
              </a:buClr>
              <a:buSzPts val="1800"/>
              <a:buFont typeface="Arial"/>
              <a:buChar char="•"/>
              <a:defRPr sz="2400" b="0" i="0" u="none" strike="noStrike" cap="none">
                <a:solidFill>
                  <a:schemeClr val="dk1"/>
                </a:solidFill>
                <a:latin typeface="Arial"/>
                <a:ea typeface="Arial"/>
                <a:cs typeface="Arial"/>
                <a:sym typeface="Arial"/>
              </a:defRPr>
            </a:lvl6pPr>
            <a:lvl7pPr marL="4267093" marR="0" lvl="6" indent="-457189" algn="l">
              <a:lnSpc>
                <a:spcPct val="90000"/>
              </a:lnSpc>
              <a:spcBef>
                <a:spcPts val="1600"/>
              </a:spcBef>
              <a:spcAft>
                <a:spcPts val="0"/>
              </a:spcAft>
              <a:buClr>
                <a:schemeClr val="dk1"/>
              </a:buClr>
              <a:buSzPts val="1800"/>
              <a:buFont typeface="Arial"/>
              <a:buChar char="•"/>
              <a:defRPr sz="2400" b="0" i="0" u="none" strike="noStrike" cap="none">
                <a:solidFill>
                  <a:schemeClr val="dk1"/>
                </a:solidFill>
                <a:latin typeface="Arial"/>
                <a:ea typeface="Arial"/>
                <a:cs typeface="Arial"/>
                <a:sym typeface="Arial"/>
              </a:defRPr>
            </a:lvl7pPr>
            <a:lvl8pPr marL="4876678" marR="0" lvl="7" indent="-457189" algn="l">
              <a:lnSpc>
                <a:spcPct val="90000"/>
              </a:lnSpc>
              <a:spcBef>
                <a:spcPts val="1600"/>
              </a:spcBef>
              <a:spcAft>
                <a:spcPts val="0"/>
              </a:spcAft>
              <a:buClr>
                <a:schemeClr val="dk1"/>
              </a:buClr>
              <a:buSzPts val="1800"/>
              <a:buFont typeface="Arial"/>
              <a:buChar char="•"/>
              <a:defRPr sz="2400" b="0" i="0" u="none" strike="noStrike" cap="none">
                <a:solidFill>
                  <a:schemeClr val="dk1"/>
                </a:solidFill>
                <a:latin typeface="Arial"/>
                <a:ea typeface="Arial"/>
                <a:cs typeface="Arial"/>
                <a:sym typeface="Arial"/>
              </a:defRPr>
            </a:lvl8pPr>
            <a:lvl9pPr marL="5486263" marR="0" lvl="8" indent="-457189" algn="l">
              <a:lnSpc>
                <a:spcPct val="90000"/>
              </a:lnSpc>
              <a:spcBef>
                <a:spcPts val="1600"/>
              </a:spcBef>
              <a:spcAft>
                <a:spcPts val="1600"/>
              </a:spcAft>
              <a:buClr>
                <a:schemeClr val="dk1"/>
              </a:buClr>
              <a:buSzPts val="1800"/>
              <a:buFont typeface="Arial"/>
              <a:buChar char="•"/>
              <a:defRPr sz="2400" b="0" i="0" u="none" strike="noStrike" cap="none">
                <a:solidFill>
                  <a:schemeClr val="dk1"/>
                </a:solidFill>
                <a:latin typeface="Arial"/>
                <a:ea typeface="Arial"/>
                <a:cs typeface="Arial"/>
                <a:sym typeface="Arial"/>
              </a:defRPr>
            </a:lvl9pPr>
          </a:lstStyle>
          <a:p>
            <a:endParaRPr/>
          </a:p>
        </p:txBody>
      </p:sp>
      <p:sp>
        <p:nvSpPr>
          <p:cNvPr id="18" name="Google Shape;18;p7"/>
          <p:cNvSpPr txBox="1">
            <a:spLocks noGrp="1"/>
          </p:cNvSpPr>
          <p:nvPr>
            <p:ph type="body" idx="2"/>
          </p:nvPr>
        </p:nvSpPr>
        <p:spPr>
          <a:xfrm>
            <a:off x="5377800" y="5232764"/>
            <a:ext cx="6597600" cy="306800"/>
          </a:xfrm>
          <a:prstGeom prst="rect">
            <a:avLst/>
          </a:prstGeom>
          <a:noFill/>
          <a:ln>
            <a:noFill/>
          </a:ln>
        </p:spPr>
        <p:txBody>
          <a:bodyPr spcFirstLastPara="1" wrap="square" lIns="68575" tIns="34275" rIns="68575" bIns="34275" anchor="t" anchorCtr="0">
            <a:normAutofit/>
          </a:bodyPr>
          <a:lstStyle>
            <a:lvl1pPr marL="609585" marR="0" lvl="0" indent="-304792" algn="ctr">
              <a:lnSpc>
                <a:spcPct val="90000"/>
              </a:lnSpc>
              <a:spcBef>
                <a:spcPts val="1333"/>
              </a:spcBef>
              <a:spcAft>
                <a:spcPts val="0"/>
              </a:spcAft>
              <a:buClr>
                <a:srgbClr val="013066"/>
              </a:buClr>
              <a:buSzPts val="1200"/>
              <a:buFont typeface="Arial"/>
              <a:buNone/>
              <a:defRPr sz="1600" b="1" i="0" u="none" strike="noStrike" cap="none">
                <a:solidFill>
                  <a:srgbClr val="013066"/>
                </a:solidFill>
                <a:latin typeface="Arial"/>
                <a:ea typeface="Arial"/>
                <a:cs typeface="Arial"/>
                <a:sym typeface="Arial"/>
              </a:defRPr>
            </a:lvl1pPr>
            <a:lvl2pPr marL="1219170" marR="0" lvl="1" indent="-507987" algn="l">
              <a:lnSpc>
                <a:spcPct val="90000"/>
              </a:lnSpc>
              <a:spcBef>
                <a:spcPts val="1600"/>
              </a:spcBef>
              <a:spcAft>
                <a:spcPts val="0"/>
              </a:spcAft>
              <a:buClr>
                <a:schemeClr val="dk1"/>
              </a:buClr>
              <a:buSzPts val="2400"/>
              <a:buFont typeface="Arial"/>
              <a:buChar char="•"/>
              <a:defRPr sz="3200" b="0" i="0" u="none" strike="noStrike" cap="none">
                <a:solidFill>
                  <a:schemeClr val="dk1"/>
                </a:solidFill>
                <a:latin typeface="Arial"/>
                <a:ea typeface="Arial"/>
                <a:cs typeface="Arial"/>
                <a:sym typeface="Arial"/>
              </a:defRPr>
            </a:lvl2pPr>
            <a:lvl3pPr marL="1828754" marR="0" lvl="2" indent="-474121" algn="l">
              <a:lnSpc>
                <a:spcPct val="90000"/>
              </a:lnSpc>
              <a:spcBef>
                <a:spcPts val="1600"/>
              </a:spcBef>
              <a:spcAft>
                <a:spcPts val="0"/>
              </a:spcAft>
              <a:buClr>
                <a:schemeClr val="dk1"/>
              </a:buClr>
              <a:buSzPts val="2000"/>
              <a:buFont typeface="Arial"/>
              <a:buChar char="•"/>
              <a:defRPr sz="2667" b="0" i="0" u="none" strike="noStrike" cap="none">
                <a:solidFill>
                  <a:schemeClr val="dk1"/>
                </a:solidFill>
                <a:latin typeface="Arial"/>
                <a:ea typeface="Arial"/>
                <a:cs typeface="Arial"/>
                <a:sym typeface="Arial"/>
              </a:defRPr>
            </a:lvl3pPr>
            <a:lvl4pPr marL="2438339" marR="0" lvl="3" indent="-457189" algn="l">
              <a:lnSpc>
                <a:spcPct val="90000"/>
              </a:lnSpc>
              <a:spcBef>
                <a:spcPts val="1600"/>
              </a:spcBef>
              <a:spcAft>
                <a:spcPts val="0"/>
              </a:spcAft>
              <a:buClr>
                <a:schemeClr val="dk1"/>
              </a:buClr>
              <a:buSzPts val="1800"/>
              <a:buFont typeface="Arial"/>
              <a:buChar char="•"/>
              <a:defRPr sz="2400" b="0" i="0" u="none" strike="noStrike" cap="none">
                <a:solidFill>
                  <a:schemeClr val="dk1"/>
                </a:solidFill>
                <a:latin typeface="Arial"/>
                <a:ea typeface="Arial"/>
                <a:cs typeface="Arial"/>
                <a:sym typeface="Arial"/>
              </a:defRPr>
            </a:lvl4pPr>
            <a:lvl5pPr marL="3047924" marR="0" lvl="4" indent="-457189" algn="l">
              <a:lnSpc>
                <a:spcPct val="90000"/>
              </a:lnSpc>
              <a:spcBef>
                <a:spcPts val="1600"/>
              </a:spcBef>
              <a:spcAft>
                <a:spcPts val="0"/>
              </a:spcAft>
              <a:buClr>
                <a:schemeClr val="dk1"/>
              </a:buClr>
              <a:buSzPts val="1800"/>
              <a:buFont typeface="Arial"/>
              <a:buChar char="•"/>
              <a:defRPr sz="2400" b="0" i="0" u="none" strike="noStrike" cap="none">
                <a:solidFill>
                  <a:schemeClr val="dk1"/>
                </a:solidFill>
                <a:latin typeface="Arial"/>
                <a:ea typeface="Arial"/>
                <a:cs typeface="Arial"/>
                <a:sym typeface="Arial"/>
              </a:defRPr>
            </a:lvl5pPr>
            <a:lvl6pPr marL="3657509" marR="0" lvl="5" indent="-457189" algn="l">
              <a:lnSpc>
                <a:spcPct val="90000"/>
              </a:lnSpc>
              <a:spcBef>
                <a:spcPts val="1600"/>
              </a:spcBef>
              <a:spcAft>
                <a:spcPts val="0"/>
              </a:spcAft>
              <a:buClr>
                <a:schemeClr val="dk1"/>
              </a:buClr>
              <a:buSzPts val="1800"/>
              <a:buFont typeface="Arial"/>
              <a:buChar char="•"/>
              <a:defRPr sz="2400" b="0" i="0" u="none" strike="noStrike" cap="none">
                <a:solidFill>
                  <a:schemeClr val="dk1"/>
                </a:solidFill>
                <a:latin typeface="Arial"/>
                <a:ea typeface="Arial"/>
                <a:cs typeface="Arial"/>
                <a:sym typeface="Arial"/>
              </a:defRPr>
            </a:lvl6pPr>
            <a:lvl7pPr marL="4267093" marR="0" lvl="6" indent="-457189" algn="l">
              <a:lnSpc>
                <a:spcPct val="90000"/>
              </a:lnSpc>
              <a:spcBef>
                <a:spcPts val="1600"/>
              </a:spcBef>
              <a:spcAft>
                <a:spcPts val="0"/>
              </a:spcAft>
              <a:buClr>
                <a:schemeClr val="dk1"/>
              </a:buClr>
              <a:buSzPts val="1800"/>
              <a:buFont typeface="Arial"/>
              <a:buChar char="•"/>
              <a:defRPr sz="2400" b="0" i="0" u="none" strike="noStrike" cap="none">
                <a:solidFill>
                  <a:schemeClr val="dk1"/>
                </a:solidFill>
                <a:latin typeface="Arial"/>
                <a:ea typeface="Arial"/>
                <a:cs typeface="Arial"/>
                <a:sym typeface="Arial"/>
              </a:defRPr>
            </a:lvl7pPr>
            <a:lvl8pPr marL="4876678" marR="0" lvl="7" indent="-457189" algn="l">
              <a:lnSpc>
                <a:spcPct val="90000"/>
              </a:lnSpc>
              <a:spcBef>
                <a:spcPts val="1600"/>
              </a:spcBef>
              <a:spcAft>
                <a:spcPts val="0"/>
              </a:spcAft>
              <a:buClr>
                <a:schemeClr val="dk1"/>
              </a:buClr>
              <a:buSzPts val="1800"/>
              <a:buFont typeface="Arial"/>
              <a:buChar char="•"/>
              <a:defRPr sz="2400" b="0" i="0" u="none" strike="noStrike" cap="none">
                <a:solidFill>
                  <a:schemeClr val="dk1"/>
                </a:solidFill>
                <a:latin typeface="Arial"/>
                <a:ea typeface="Arial"/>
                <a:cs typeface="Arial"/>
                <a:sym typeface="Arial"/>
              </a:defRPr>
            </a:lvl8pPr>
            <a:lvl9pPr marL="5486263" marR="0" lvl="8" indent="-457189" algn="l">
              <a:lnSpc>
                <a:spcPct val="90000"/>
              </a:lnSpc>
              <a:spcBef>
                <a:spcPts val="1600"/>
              </a:spcBef>
              <a:spcAft>
                <a:spcPts val="1600"/>
              </a:spcAft>
              <a:buClr>
                <a:schemeClr val="dk1"/>
              </a:buClr>
              <a:buSzPts val="1800"/>
              <a:buFont typeface="Arial"/>
              <a:buChar char="•"/>
              <a:defRPr sz="2400" b="0" i="0" u="none" strike="noStrike" cap="none">
                <a:solidFill>
                  <a:schemeClr val="dk1"/>
                </a:solidFill>
                <a:latin typeface="Arial"/>
                <a:ea typeface="Arial"/>
                <a:cs typeface="Arial"/>
                <a:sym typeface="Arial"/>
              </a:defRPr>
            </a:lvl9pPr>
          </a:lstStyle>
          <a:p>
            <a:endParaRPr/>
          </a:p>
        </p:txBody>
      </p:sp>
    </p:spTree>
    <p:extLst>
      <p:ext uri="{BB962C8B-B14F-4D97-AF65-F5344CB8AC3E}">
        <p14:creationId xmlns:p14="http://schemas.microsoft.com/office/powerpoint/2010/main" val="7422024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2_Blank">
  <p:cSld name="2_Blank">
    <p:spTree>
      <p:nvGrpSpPr>
        <p:cNvPr id="1" name="Shape 79"/>
        <p:cNvGrpSpPr/>
        <p:nvPr/>
      </p:nvGrpSpPr>
      <p:grpSpPr>
        <a:xfrm>
          <a:off x="0" y="0"/>
          <a:ext cx="0" cy="0"/>
          <a:chOff x="0" y="0"/>
          <a:chExt cx="0" cy="0"/>
        </a:xfrm>
      </p:grpSpPr>
      <p:sp>
        <p:nvSpPr>
          <p:cNvPr id="80" name="Google Shape;80;p19"/>
          <p:cNvSpPr txBox="1">
            <a:spLocks noGrp="1"/>
          </p:cNvSpPr>
          <p:nvPr>
            <p:ph type="sldNum" idx="12"/>
          </p:nvPr>
        </p:nvSpPr>
        <p:spPr>
          <a:xfrm>
            <a:off x="11357279" y="6540880"/>
            <a:ext cx="792400" cy="246400"/>
          </a:xfrm>
          <a:prstGeom prst="rect">
            <a:avLst/>
          </a:prstGeom>
          <a:noFill/>
          <a:ln>
            <a:noFill/>
          </a:ln>
        </p:spPr>
        <p:txBody>
          <a:bodyPr spcFirstLastPara="1" wrap="square" lIns="51425" tIns="25700" rIns="51425" bIns="25700" anchor="ctr" anchorCtr="0">
            <a:noAutofit/>
          </a:bodyPr>
          <a:lstStyle>
            <a:lvl1pPr marL="0" marR="0" lvl="0" indent="0" algn="r">
              <a:lnSpc>
                <a:spcPct val="100000"/>
              </a:lnSpc>
              <a:spcBef>
                <a:spcPts val="0"/>
              </a:spcBef>
              <a:spcAft>
                <a:spcPts val="0"/>
              </a:spcAft>
              <a:buClr>
                <a:schemeClr val="lt1"/>
              </a:buClr>
              <a:buSzPts val="800"/>
              <a:buFont typeface="Arial"/>
              <a:buNone/>
              <a:defRPr sz="1067" b="1" i="0" u="none" strike="noStrike" cap="none">
                <a:solidFill>
                  <a:srgbClr val="FFFFFF"/>
                </a:solidFill>
                <a:latin typeface="Arial"/>
                <a:ea typeface="Arial"/>
                <a:cs typeface="Arial"/>
                <a:sym typeface="Arial"/>
              </a:defRPr>
            </a:lvl1pPr>
            <a:lvl2pPr marL="0" marR="0" lvl="1" indent="0" algn="r">
              <a:lnSpc>
                <a:spcPct val="100000"/>
              </a:lnSpc>
              <a:spcBef>
                <a:spcPts val="0"/>
              </a:spcBef>
              <a:spcAft>
                <a:spcPts val="0"/>
              </a:spcAft>
              <a:buClr>
                <a:schemeClr val="lt1"/>
              </a:buClr>
              <a:buSzPts val="800"/>
              <a:buFont typeface="Arial"/>
              <a:buNone/>
              <a:defRPr sz="1067" b="1" i="0" u="none" strike="noStrike" cap="none">
                <a:solidFill>
                  <a:srgbClr val="FFFFFF"/>
                </a:solidFill>
                <a:latin typeface="Arial"/>
                <a:ea typeface="Arial"/>
                <a:cs typeface="Arial"/>
                <a:sym typeface="Arial"/>
              </a:defRPr>
            </a:lvl2pPr>
            <a:lvl3pPr marL="0" marR="0" lvl="2" indent="0" algn="r">
              <a:lnSpc>
                <a:spcPct val="100000"/>
              </a:lnSpc>
              <a:spcBef>
                <a:spcPts val="0"/>
              </a:spcBef>
              <a:spcAft>
                <a:spcPts val="0"/>
              </a:spcAft>
              <a:buClr>
                <a:schemeClr val="lt1"/>
              </a:buClr>
              <a:buSzPts val="800"/>
              <a:buFont typeface="Arial"/>
              <a:buNone/>
              <a:defRPr sz="1067" b="1" i="0" u="none" strike="noStrike" cap="none">
                <a:solidFill>
                  <a:srgbClr val="FFFFFF"/>
                </a:solidFill>
                <a:latin typeface="Arial"/>
                <a:ea typeface="Arial"/>
                <a:cs typeface="Arial"/>
                <a:sym typeface="Arial"/>
              </a:defRPr>
            </a:lvl3pPr>
            <a:lvl4pPr marL="0" marR="0" lvl="3" indent="0" algn="r">
              <a:lnSpc>
                <a:spcPct val="100000"/>
              </a:lnSpc>
              <a:spcBef>
                <a:spcPts val="0"/>
              </a:spcBef>
              <a:spcAft>
                <a:spcPts val="0"/>
              </a:spcAft>
              <a:buClr>
                <a:schemeClr val="lt1"/>
              </a:buClr>
              <a:buSzPts val="800"/>
              <a:buFont typeface="Arial"/>
              <a:buNone/>
              <a:defRPr sz="1067" b="1" i="0" u="none" strike="noStrike" cap="none">
                <a:solidFill>
                  <a:srgbClr val="FFFFFF"/>
                </a:solidFill>
                <a:latin typeface="Arial"/>
                <a:ea typeface="Arial"/>
                <a:cs typeface="Arial"/>
                <a:sym typeface="Arial"/>
              </a:defRPr>
            </a:lvl4pPr>
            <a:lvl5pPr marL="0" marR="0" lvl="4" indent="0" algn="r">
              <a:lnSpc>
                <a:spcPct val="100000"/>
              </a:lnSpc>
              <a:spcBef>
                <a:spcPts val="0"/>
              </a:spcBef>
              <a:spcAft>
                <a:spcPts val="0"/>
              </a:spcAft>
              <a:buClr>
                <a:schemeClr val="lt1"/>
              </a:buClr>
              <a:buSzPts val="800"/>
              <a:buFont typeface="Arial"/>
              <a:buNone/>
              <a:defRPr sz="1067" b="1" i="0" u="none" strike="noStrike" cap="none">
                <a:solidFill>
                  <a:srgbClr val="FFFFFF"/>
                </a:solidFill>
                <a:latin typeface="Arial"/>
                <a:ea typeface="Arial"/>
                <a:cs typeface="Arial"/>
                <a:sym typeface="Arial"/>
              </a:defRPr>
            </a:lvl5pPr>
            <a:lvl6pPr marL="0" marR="0" lvl="5" indent="0" algn="r">
              <a:lnSpc>
                <a:spcPct val="100000"/>
              </a:lnSpc>
              <a:spcBef>
                <a:spcPts val="0"/>
              </a:spcBef>
              <a:spcAft>
                <a:spcPts val="0"/>
              </a:spcAft>
              <a:buClr>
                <a:schemeClr val="lt1"/>
              </a:buClr>
              <a:buSzPts val="800"/>
              <a:buFont typeface="Arial"/>
              <a:buNone/>
              <a:defRPr sz="1067" b="1" i="0" u="none" strike="noStrike" cap="none">
                <a:solidFill>
                  <a:srgbClr val="FFFFFF"/>
                </a:solidFill>
                <a:latin typeface="Arial"/>
                <a:ea typeface="Arial"/>
                <a:cs typeface="Arial"/>
                <a:sym typeface="Arial"/>
              </a:defRPr>
            </a:lvl6pPr>
            <a:lvl7pPr marL="0" marR="0" lvl="6" indent="0" algn="r">
              <a:lnSpc>
                <a:spcPct val="100000"/>
              </a:lnSpc>
              <a:spcBef>
                <a:spcPts val="0"/>
              </a:spcBef>
              <a:spcAft>
                <a:spcPts val="0"/>
              </a:spcAft>
              <a:buClr>
                <a:schemeClr val="lt1"/>
              </a:buClr>
              <a:buSzPts val="800"/>
              <a:buFont typeface="Arial"/>
              <a:buNone/>
              <a:defRPr sz="1067" b="1" i="0" u="none" strike="noStrike" cap="none">
                <a:solidFill>
                  <a:srgbClr val="FFFFFF"/>
                </a:solidFill>
                <a:latin typeface="Arial"/>
                <a:ea typeface="Arial"/>
                <a:cs typeface="Arial"/>
                <a:sym typeface="Arial"/>
              </a:defRPr>
            </a:lvl7pPr>
            <a:lvl8pPr marL="0" marR="0" lvl="7" indent="0" algn="r">
              <a:lnSpc>
                <a:spcPct val="100000"/>
              </a:lnSpc>
              <a:spcBef>
                <a:spcPts val="0"/>
              </a:spcBef>
              <a:spcAft>
                <a:spcPts val="0"/>
              </a:spcAft>
              <a:buClr>
                <a:schemeClr val="lt1"/>
              </a:buClr>
              <a:buSzPts val="800"/>
              <a:buFont typeface="Arial"/>
              <a:buNone/>
              <a:defRPr sz="1067" b="1" i="0" u="none" strike="noStrike" cap="none">
                <a:solidFill>
                  <a:srgbClr val="FFFFFF"/>
                </a:solidFill>
                <a:latin typeface="Arial"/>
                <a:ea typeface="Arial"/>
                <a:cs typeface="Arial"/>
                <a:sym typeface="Arial"/>
              </a:defRPr>
            </a:lvl8pPr>
            <a:lvl9pPr marL="0" marR="0" lvl="8" indent="0" algn="r">
              <a:lnSpc>
                <a:spcPct val="100000"/>
              </a:lnSpc>
              <a:spcBef>
                <a:spcPts val="0"/>
              </a:spcBef>
              <a:spcAft>
                <a:spcPts val="0"/>
              </a:spcAft>
              <a:buClr>
                <a:schemeClr val="lt1"/>
              </a:buClr>
              <a:buSzPts val="800"/>
              <a:buFont typeface="Arial"/>
              <a:buNone/>
              <a:defRPr sz="1067" b="1" i="0" u="none" strike="noStrike" cap="none">
                <a:solidFill>
                  <a:srgbClr val="FFFFFF"/>
                </a:solidFill>
                <a:latin typeface="Arial"/>
                <a:ea typeface="Arial"/>
                <a:cs typeface="Arial"/>
                <a:sym typeface="Arial"/>
              </a:defRPr>
            </a:lvl9pPr>
          </a:lstStyle>
          <a:p>
            <a:fld id="{00000000-1234-1234-1234-123412341234}" type="slidenum">
              <a:rPr lang="en" smtClean="0"/>
              <a:pPr/>
              <a:t>‹#›</a:t>
            </a:fld>
            <a:endParaRPr lang="en"/>
          </a:p>
        </p:txBody>
      </p:sp>
      <p:sp>
        <p:nvSpPr>
          <p:cNvPr id="81" name="Google Shape;81;p19"/>
          <p:cNvSpPr txBox="1">
            <a:spLocks noGrp="1"/>
          </p:cNvSpPr>
          <p:nvPr>
            <p:ph type="title"/>
          </p:nvPr>
        </p:nvSpPr>
        <p:spPr>
          <a:xfrm>
            <a:off x="0" y="0"/>
            <a:ext cx="12192000" cy="437200"/>
          </a:xfrm>
          <a:prstGeom prst="rect">
            <a:avLst/>
          </a:prstGeom>
          <a:solidFill>
            <a:srgbClr val="002060"/>
          </a:solidFill>
          <a:ln>
            <a:noFill/>
          </a:ln>
        </p:spPr>
        <p:txBody>
          <a:bodyPr spcFirstLastPara="1" wrap="square" lIns="68575" tIns="34275" rIns="68575" bIns="34275" anchor="t" anchorCtr="0">
            <a:noAutofit/>
          </a:bodyPr>
          <a:lstStyle>
            <a:lvl1pPr marR="0" lvl="0" algn="l" rtl="0">
              <a:lnSpc>
                <a:spcPct val="90000"/>
              </a:lnSpc>
              <a:spcBef>
                <a:spcPts val="0"/>
              </a:spcBef>
              <a:spcAft>
                <a:spcPts val="0"/>
              </a:spcAft>
              <a:buClr>
                <a:schemeClr val="lt1"/>
              </a:buClr>
              <a:buSzPts val="1800"/>
              <a:buFont typeface="Arial"/>
              <a:buNone/>
              <a:defRPr sz="2400" b="1" i="0" u="none" strike="noStrike" cap="none">
                <a:solidFill>
                  <a:schemeClr val="lt1"/>
                </a:solidFill>
                <a:latin typeface="Arial"/>
                <a:ea typeface="Arial"/>
                <a:cs typeface="Arial"/>
                <a:sym typeface="Arial"/>
              </a:defRPr>
            </a:lvl1pPr>
            <a:lvl2pPr marR="0" lvl="1" algn="l" rtl="0">
              <a:lnSpc>
                <a:spcPct val="100000"/>
              </a:lnSpc>
              <a:spcBef>
                <a:spcPts val="0"/>
              </a:spcBef>
              <a:spcAft>
                <a:spcPts val="0"/>
              </a:spcAft>
              <a:buClr>
                <a:srgbClr val="000000"/>
              </a:buClr>
              <a:buSzPts val="1800"/>
              <a:buFont typeface="Arial"/>
              <a:buNone/>
              <a:defRPr sz="2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800"/>
              <a:buFont typeface="Arial"/>
              <a:buNone/>
              <a:defRPr sz="2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800"/>
              <a:buFont typeface="Arial"/>
              <a:buNone/>
              <a:defRPr sz="2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800"/>
              <a:buFont typeface="Arial"/>
              <a:buNone/>
              <a:defRPr sz="2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800"/>
              <a:buFont typeface="Arial"/>
              <a:buNone/>
              <a:defRPr sz="2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800"/>
              <a:buFont typeface="Arial"/>
              <a:buNone/>
              <a:defRPr sz="2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800"/>
              <a:buFont typeface="Arial"/>
              <a:buNone/>
              <a:defRPr sz="2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800"/>
              <a:buFont typeface="Arial"/>
              <a:buNone/>
              <a:defRPr sz="2400" b="0" i="0" u="none" strike="noStrike" cap="none">
                <a:solidFill>
                  <a:srgbClr val="000000"/>
                </a:solidFill>
                <a:latin typeface="Arial"/>
                <a:ea typeface="Arial"/>
                <a:cs typeface="Arial"/>
                <a:sym typeface="Arial"/>
              </a:defRPr>
            </a:lvl9pPr>
          </a:lstStyle>
          <a:p>
            <a:endParaRPr/>
          </a:p>
        </p:txBody>
      </p:sp>
    </p:spTree>
    <p:extLst>
      <p:ext uri="{BB962C8B-B14F-4D97-AF65-F5344CB8AC3E}">
        <p14:creationId xmlns:p14="http://schemas.microsoft.com/office/powerpoint/2010/main" val="29250379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LANK 1">
  <p:cSld name="BLANK 1">
    <p:spTree>
      <p:nvGrpSpPr>
        <p:cNvPr id="1" name="Shape 69"/>
        <p:cNvGrpSpPr/>
        <p:nvPr/>
      </p:nvGrpSpPr>
      <p:grpSpPr>
        <a:xfrm>
          <a:off x="0" y="0"/>
          <a:ext cx="0" cy="0"/>
          <a:chOff x="0" y="0"/>
          <a:chExt cx="0" cy="0"/>
        </a:xfrm>
      </p:grpSpPr>
      <p:sp>
        <p:nvSpPr>
          <p:cNvPr id="70" name="Google Shape;70;p16"/>
          <p:cNvSpPr txBox="1">
            <a:spLocks noGrp="1"/>
          </p:cNvSpPr>
          <p:nvPr>
            <p:ph type="sldNum" idx="12"/>
          </p:nvPr>
        </p:nvSpPr>
        <p:spPr>
          <a:xfrm>
            <a:off x="11357279" y="6540880"/>
            <a:ext cx="792400" cy="246400"/>
          </a:xfrm>
          <a:prstGeom prst="rect">
            <a:avLst/>
          </a:prstGeom>
          <a:noFill/>
          <a:ln>
            <a:noFill/>
          </a:ln>
        </p:spPr>
        <p:txBody>
          <a:bodyPr spcFirstLastPara="1" wrap="square" lIns="51425" tIns="25700" rIns="51425" bIns="25700" anchor="ctr" anchorCtr="0">
            <a:noAutofit/>
          </a:bodyPr>
          <a:lstStyle>
            <a:lvl1pPr marL="0" marR="0" lvl="0" indent="0" algn="r">
              <a:lnSpc>
                <a:spcPct val="100000"/>
              </a:lnSpc>
              <a:spcBef>
                <a:spcPts val="0"/>
              </a:spcBef>
              <a:spcAft>
                <a:spcPts val="0"/>
              </a:spcAft>
              <a:buClr>
                <a:srgbClr val="000000"/>
              </a:buClr>
              <a:buSzPts val="800"/>
              <a:buFont typeface="Arial"/>
              <a:buNone/>
              <a:defRPr sz="1067" b="1" i="0" u="none" strike="noStrike" cap="none">
                <a:solidFill>
                  <a:srgbClr val="FFFFFF"/>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800"/>
              <a:buFont typeface="Arial"/>
              <a:buNone/>
              <a:defRPr sz="1067" b="1" i="0" u="none" strike="noStrike" cap="none">
                <a:solidFill>
                  <a:srgbClr val="FFFFFF"/>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800"/>
              <a:buFont typeface="Arial"/>
              <a:buNone/>
              <a:defRPr sz="1067" b="1" i="0" u="none" strike="noStrike" cap="none">
                <a:solidFill>
                  <a:srgbClr val="FFFFFF"/>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800"/>
              <a:buFont typeface="Arial"/>
              <a:buNone/>
              <a:defRPr sz="1067" b="1" i="0" u="none" strike="noStrike" cap="none">
                <a:solidFill>
                  <a:srgbClr val="FFFFFF"/>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800"/>
              <a:buFont typeface="Arial"/>
              <a:buNone/>
              <a:defRPr sz="1067" b="1" i="0" u="none" strike="noStrike" cap="none">
                <a:solidFill>
                  <a:srgbClr val="FFFFFF"/>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800"/>
              <a:buFont typeface="Arial"/>
              <a:buNone/>
              <a:defRPr sz="1067" b="1" i="0" u="none" strike="noStrike" cap="none">
                <a:solidFill>
                  <a:srgbClr val="FFFFFF"/>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800"/>
              <a:buFont typeface="Arial"/>
              <a:buNone/>
              <a:defRPr sz="1067" b="1" i="0" u="none" strike="noStrike" cap="none">
                <a:solidFill>
                  <a:srgbClr val="FFFFFF"/>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800"/>
              <a:buFont typeface="Arial"/>
              <a:buNone/>
              <a:defRPr sz="1067" b="1" i="0" u="none" strike="noStrike" cap="none">
                <a:solidFill>
                  <a:srgbClr val="FFFFFF"/>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800"/>
              <a:buFont typeface="Arial"/>
              <a:buNone/>
              <a:defRPr sz="1067" b="1" i="0" u="none" strike="noStrike" cap="none">
                <a:solidFill>
                  <a:srgbClr val="FFFFFF"/>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3753080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7D33252-31C7-4263-884C-E59E7118212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0A7A785-B5BB-44F0-8D35-563174A5528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2B18D77-2188-4210-BF01-AE1ADFA0C05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308EEA-E93F-4C38-A663-8700C523C5A3}" type="datetimeFigureOut">
              <a:rPr lang="en-US" smtClean="0"/>
              <a:t>1/24/2022</a:t>
            </a:fld>
            <a:endParaRPr lang="en-US"/>
          </a:p>
        </p:txBody>
      </p:sp>
      <p:sp>
        <p:nvSpPr>
          <p:cNvPr id="5" name="Footer Placeholder 4">
            <a:extLst>
              <a:ext uri="{FF2B5EF4-FFF2-40B4-BE49-F238E27FC236}">
                <a16:creationId xmlns:a16="http://schemas.microsoft.com/office/drawing/2014/main" id="{A46668B2-853B-4C69-89CA-934E6542A0D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89A88AC-3EF2-4D94-978B-4924FA2698D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D38A86-1B01-4325-A6A4-74FAB1069E4B}" type="slidenum">
              <a:rPr lang="en-US" smtClean="0"/>
              <a:t>‹#›</a:t>
            </a:fld>
            <a:endParaRPr lang="en-US"/>
          </a:p>
        </p:txBody>
      </p:sp>
    </p:spTree>
    <p:extLst>
      <p:ext uri="{BB962C8B-B14F-4D97-AF65-F5344CB8AC3E}">
        <p14:creationId xmlns:p14="http://schemas.microsoft.com/office/powerpoint/2010/main" val="28393362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1"/>
          <p:cNvSpPr txBox="1">
            <a:spLocks noGrp="1"/>
          </p:cNvSpPr>
          <p:nvPr>
            <p:ph type="body" idx="1"/>
          </p:nvPr>
        </p:nvSpPr>
        <p:spPr>
          <a:xfrm>
            <a:off x="5262800" y="3711389"/>
            <a:ext cx="6827600" cy="1457200"/>
          </a:xfrm>
          <a:prstGeom prst="rect">
            <a:avLst/>
          </a:prstGeom>
          <a:noFill/>
          <a:ln>
            <a:noFill/>
          </a:ln>
        </p:spPr>
        <p:txBody>
          <a:bodyPr spcFirstLastPara="1" vert="horz" wrap="square" lIns="91433" tIns="45700" rIns="91433" bIns="45700" rtlCol="0" anchor="t" anchorCtr="0">
            <a:noAutofit/>
          </a:bodyPr>
          <a:lstStyle/>
          <a:p>
            <a:pPr marL="0" indent="0">
              <a:spcBef>
                <a:spcPts val="0"/>
              </a:spcBef>
              <a:spcAft>
                <a:spcPts val="1600"/>
              </a:spcAft>
              <a:buSzPts val="2100"/>
            </a:pPr>
            <a:r>
              <a:rPr lang="en" sz="3067" dirty="0"/>
              <a:t>Metode Identifikasi Masalah</a:t>
            </a:r>
          </a:p>
          <a:p>
            <a:pPr marL="0" indent="0">
              <a:spcBef>
                <a:spcPts val="0"/>
              </a:spcBef>
              <a:spcAft>
                <a:spcPts val="1600"/>
              </a:spcAft>
              <a:buSzPts val="2100"/>
            </a:pPr>
            <a:r>
              <a:rPr lang="en-US" sz="3067" dirty="0"/>
              <a:t>D</a:t>
            </a:r>
            <a:r>
              <a:rPr lang="en" sz="3067" dirty="0"/>
              <a:t>an</a:t>
            </a:r>
          </a:p>
          <a:p>
            <a:pPr marL="0" indent="0">
              <a:spcBef>
                <a:spcPts val="0"/>
              </a:spcBef>
              <a:spcAft>
                <a:spcPts val="1600"/>
              </a:spcAft>
              <a:buSzPts val="2100"/>
            </a:pPr>
            <a:r>
              <a:rPr lang="en" sz="3067" dirty="0"/>
              <a:t>Akar Masalah</a:t>
            </a:r>
            <a:endParaRPr sz="3067" dirty="0"/>
          </a:p>
        </p:txBody>
      </p:sp>
      <p:sp>
        <p:nvSpPr>
          <p:cNvPr id="116" name="Google Shape;116;p1"/>
          <p:cNvSpPr txBox="1">
            <a:spLocks noGrp="1"/>
          </p:cNvSpPr>
          <p:nvPr>
            <p:ph type="body" idx="2"/>
          </p:nvPr>
        </p:nvSpPr>
        <p:spPr>
          <a:xfrm>
            <a:off x="5377800" y="6215220"/>
            <a:ext cx="6597600" cy="306800"/>
          </a:xfrm>
          <a:prstGeom prst="rect">
            <a:avLst/>
          </a:prstGeom>
          <a:noFill/>
          <a:ln>
            <a:noFill/>
          </a:ln>
        </p:spPr>
        <p:txBody>
          <a:bodyPr spcFirstLastPara="1" vert="horz" wrap="square" lIns="91433" tIns="45700" rIns="91433" bIns="45700" rtlCol="0" anchor="t" anchorCtr="0">
            <a:noAutofit/>
          </a:bodyPr>
          <a:lstStyle/>
          <a:p>
            <a:pPr marL="0" indent="0">
              <a:spcBef>
                <a:spcPts val="0"/>
              </a:spcBef>
              <a:spcAft>
                <a:spcPts val="1600"/>
              </a:spcAft>
            </a:pPr>
            <a:r>
              <a:rPr lang="en" sz="1467" dirty="0"/>
              <a:t>2022</a:t>
            </a:r>
            <a:endParaRPr sz="1467"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292"/>
        <p:cNvGrpSpPr/>
        <p:nvPr/>
      </p:nvGrpSpPr>
      <p:grpSpPr>
        <a:xfrm>
          <a:off x="0" y="0"/>
          <a:ext cx="0" cy="0"/>
          <a:chOff x="0" y="0"/>
          <a:chExt cx="0" cy="0"/>
        </a:xfrm>
      </p:grpSpPr>
      <p:sp>
        <p:nvSpPr>
          <p:cNvPr id="2293" name="Google Shape;2293;p222"/>
          <p:cNvSpPr/>
          <p:nvPr/>
        </p:nvSpPr>
        <p:spPr>
          <a:xfrm>
            <a:off x="6263300" y="1382100"/>
            <a:ext cx="2660800" cy="1701200"/>
          </a:xfrm>
          <a:prstGeom prst="roundRect">
            <a:avLst>
              <a:gd name="adj" fmla="val 16667"/>
            </a:avLst>
          </a:prstGeom>
          <a:solidFill>
            <a:srgbClr val="FFAB40"/>
          </a:solidFill>
          <a:ln>
            <a:noFill/>
          </a:ln>
        </p:spPr>
        <p:txBody>
          <a:bodyPr spcFirstLastPara="1" wrap="square" lIns="0" tIns="45700" rIns="0" bIns="45700" anchor="b" anchorCtr="0">
            <a:noAutofit/>
          </a:bodyPr>
          <a:lstStyle/>
          <a:p>
            <a:pPr algn="ctr">
              <a:buClr>
                <a:srgbClr val="000000"/>
              </a:buClr>
              <a:buSzPts val="700"/>
            </a:pPr>
            <a:r>
              <a:rPr lang="en" sz="1600" b="1">
                <a:solidFill>
                  <a:schemeClr val="dk1"/>
                </a:solidFill>
              </a:rPr>
              <a:t>MEMANTAU PEMENUHAN LAYANAN ESENSIAL AUD DI LUAR PENDIDIKAN</a:t>
            </a:r>
            <a:endParaRPr sz="1600">
              <a:solidFill>
                <a:srgbClr val="000000"/>
              </a:solidFill>
            </a:endParaRPr>
          </a:p>
        </p:txBody>
      </p:sp>
      <p:sp>
        <p:nvSpPr>
          <p:cNvPr id="2294" name="Google Shape;2294;p222"/>
          <p:cNvSpPr txBox="1">
            <a:spLocks noGrp="1"/>
          </p:cNvSpPr>
          <p:nvPr>
            <p:ph type="title"/>
          </p:nvPr>
        </p:nvSpPr>
        <p:spPr>
          <a:xfrm>
            <a:off x="0" y="0"/>
            <a:ext cx="12192000" cy="437200"/>
          </a:xfrm>
          <a:prstGeom prst="rect">
            <a:avLst/>
          </a:prstGeom>
        </p:spPr>
        <p:txBody>
          <a:bodyPr spcFirstLastPara="1" vert="horz" wrap="square" lIns="91433" tIns="45700" rIns="91433" bIns="45700" rtlCol="0" anchor="t" anchorCtr="0">
            <a:noAutofit/>
          </a:bodyPr>
          <a:lstStyle/>
          <a:p>
            <a:r>
              <a:rPr lang="en" sz="2267"/>
              <a:t>Indikator dimensi D dan E  sebagai Transformasi Sekolah menuju PAUD Berkualitas</a:t>
            </a:r>
            <a:endParaRPr sz="2267"/>
          </a:p>
        </p:txBody>
      </p:sp>
      <p:sp>
        <p:nvSpPr>
          <p:cNvPr id="2295" name="Google Shape;2295;p222"/>
          <p:cNvSpPr/>
          <p:nvPr/>
        </p:nvSpPr>
        <p:spPr>
          <a:xfrm>
            <a:off x="492800" y="1382033"/>
            <a:ext cx="2660800" cy="1701200"/>
          </a:xfrm>
          <a:prstGeom prst="roundRect">
            <a:avLst>
              <a:gd name="adj" fmla="val 16667"/>
            </a:avLst>
          </a:prstGeom>
          <a:solidFill>
            <a:srgbClr val="980000"/>
          </a:solidFill>
          <a:ln>
            <a:noFill/>
          </a:ln>
        </p:spPr>
        <p:txBody>
          <a:bodyPr spcFirstLastPara="1" wrap="square" lIns="91433" tIns="45700" rIns="91433" bIns="45700" anchor="ctr" anchorCtr="0">
            <a:noAutofit/>
          </a:bodyPr>
          <a:lstStyle/>
          <a:p>
            <a:pPr algn="ctr">
              <a:buClr>
                <a:srgbClr val="000000"/>
              </a:buClr>
              <a:buSzPts val="700"/>
            </a:pPr>
            <a:r>
              <a:rPr lang="en" sz="2400" b="1">
                <a:solidFill>
                  <a:srgbClr val="FFFFFF"/>
                </a:solidFill>
              </a:rPr>
              <a:t>KUALITAS PROSES PEMBELAJARAN</a:t>
            </a:r>
            <a:endParaRPr sz="2400" b="1">
              <a:solidFill>
                <a:srgbClr val="000000"/>
              </a:solidFill>
            </a:endParaRPr>
          </a:p>
        </p:txBody>
      </p:sp>
      <p:sp>
        <p:nvSpPr>
          <p:cNvPr id="2296" name="Google Shape;2296;p222"/>
          <p:cNvSpPr/>
          <p:nvPr/>
        </p:nvSpPr>
        <p:spPr>
          <a:xfrm>
            <a:off x="3399300" y="1382033"/>
            <a:ext cx="2660800" cy="1701200"/>
          </a:xfrm>
          <a:prstGeom prst="roundRect">
            <a:avLst>
              <a:gd name="adj" fmla="val 16667"/>
            </a:avLst>
          </a:prstGeom>
          <a:solidFill>
            <a:srgbClr val="0C343D"/>
          </a:solidFill>
          <a:ln>
            <a:noFill/>
          </a:ln>
        </p:spPr>
        <p:txBody>
          <a:bodyPr spcFirstLastPara="1" wrap="square" lIns="0" tIns="45700" rIns="0" bIns="45700" anchor="ctr" anchorCtr="0">
            <a:noAutofit/>
          </a:bodyPr>
          <a:lstStyle/>
          <a:p>
            <a:pPr algn="ctr">
              <a:buClr>
                <a:srgbClr val="000000"/>
              </a:buClr>
              <a:buSzPts val="600"/>
            </a:pPr>
            <a:endParaRPr sz="2400" b="1">
              <a:solidFill>
                <a:srgbClr val="FFFFFF"/>
              </a:solidFill>
            </a:endParaRPr>
          </a:p>
          <a:p>
            <a:pPr algn="ctr">
              <a:buClr>
                <a:srgbClr val="000000"/>
              </a:buClr>
              <a:buSzPts val="600"/>
            </a:pPr>
            <a:endParaRPr sz="2400" b="1">
              <a:solidFill>
                <a:srgbClr val="FFFFFF"/>
              </a:solidFill>
            </a:endParaRPr>
          </a:p>
          <a:p>
            <a:pPr algn="ctr">
              <a:buClr>
                <a:srgbClr val="000000"/>
              </a:buClr>
              <a:buSzPts val="600"/>
            </a:pPr>
            <a:r>
              <a:rPr lang="en" sz="2400" b="1">
                <a:solidFill>
                  <a:srgbClr val="FFFFFF"/>
                </a:solidFill>
              </a:rPr>
              <a:t>KEMITRAAN DENGAN ORANG TUA</a:t>
            </a:r>
            <a:endParaRPr sz="2400" b="1">
              <a:solidFill>
                <a:srgbClr val="FFFFFF"/>
              </a:solidFill>
            </a:endParaRPr>
          </a:p>
          <a:p>
            <a:pPr algn="ctr">
              <a:buClr>
                <a:srgbClr val="000000"/>
              </a:buClr>
              <a:buSzPts val="600"/>
            </a:pPr>
            <a:endParaRPr sz="2400">
              <a:solidFill>
                <a:srgbClr val="000000"/>
              </a:solidFill>
            </a:endParaRPr>
          </a:p>
        </p:txBody>
      </p:sp>
      <p:sp>
        <p:nvSpPr>
          <p:cNvPr id="2297" name="Google Shape;2297;p222"/>
          <p:cNvSpPr/>
          <p:nvPr/>
        </p:nvSpPr>
        <p:spPr>
          <a:xfrm>
            <a:off x="9127300" y="1382233"/>
            <a:ext cx="2746000" cy="1701200"/>
          </a:xfrm>
          <a:prstGeom prst="roundRect">
            <a:avLst>
              <a:gd name="adj" fmla="val 16667"/>
            </a:avLst>
          </a:prstGeom>
          <a:solidFill>
            <a:srgbClr val="B7B7B7"/>
          </a:solidFill>
          <a:ln>
            <a:noFill/>
          </a:ln>
        </p:spPr>
        <p:txBody>
          <a:bodyPr spcFirstLastPara="1" wrap="square" lIns="0" tIns="45700" rIns="0" bIns="45700" anchor="ctr" anchorCtr="0">
            <a:noAutofit/>
          </a:bodyPr>
          <a:lstStyle/>
          <a:p>
            <a:pPr algn="ctr">
              <a:buClr>
                <a:srgbClr val="000000"/>
              </a:buClr>
              <a:buSzPts val="600"/>
            </a:pPr>
            <a:r>
              <a:rPr lang="en" sz="2400" b="1">
                <a:solidFill>
                  <a:schemeClr val="dk1"/>
                </a:solidFill>
              </a:rPr>
              <a:t>KEPEMIMPINAN DAN PENGELOLAAN SUMBER DAYA </a:t>
            </a:r>
            <a:endParaRPr sz="2400">
              <a:solidFill>
                <a:schemeClr val="dk1"/>
              </a:solidFill>
            </a:endParaRPr>
          </a:p>
        </p:txBody>
      </p:sp>
      <p:sp>
        <p:nvSpPr>
          <p:cNvPr id="2298" name="Google Shape;2298;p222"/>
          <p:cNvSpPr/>
          <p:nvPr/>
        </p:nvSpPr>
        <p:spPr>
          <a:xfrm>
            <a:off x="1434505" y="1151013"/>
            <a:ext cx="841600" cy="841600"/>
          </a:xfrm>
          <a:prstGeom prst="ellipse">
            <a:avLst/>
          </a:prstGeom>
          <a:solidFill>
            <a:srgbClr val="980000"/>
          </a:solidFill>
          <a:ln w="38100" cap="flat" cmpd="sng">
            <a:solidFill>
              <a:schemeClr val="lt1"/>
            </a:solidFill>
            <a:prstDash val="solid"/>
            <a:round/>
            <a:headEnd type="none" w="sm" len="sm"/>
            <a:tailEnd type="none" w="sm" len="sm"/>
          </a:ln>
        </p:spPr>
        <p:txBody>
          <a:bodyPr spcFirstLastPara="1" wrap="square" lIns="121900" tIns="60933" rIns="121900" bIns="60933" anchor="ctr" anchorCtr="0">
            <a:noAutofit/>
          </a:bodyPr>
          <a:lstStyle/>
          <a:p>
            <a:pPr algn="ctr">
              <a:buClr>
                <a:srgbClr val="000000"/>
              </a:buClr>
              <a:buSzPts val="1400"/>
            </a:pPr>
            <a:endParaRPr sz="1867">
              <a:solidFill>
                <a:schemeClr val="lt1"/>
              </a:solidFill>
              <a:latin typeface="Arial"/>
              <a:ea typeface="Arial"/>
              <a:cs typeface="Arial"/>
              <a:sym typeface="Arial"/>
            </a:endParaRPr>
          </a:p>
        </p:txBody>
      </p:sp>
      <p:sp>
        <p:nvSpPr>
          <p:cNvPr id="2299" name="Google Shape;2299;p222"/>
          <p:cNvSpPr/>
          <p:nvPr/>
        </p:nvSpPr>
        <p:spPr>
          <a:xfrm>
            <a:off x="4225832" y="1151013"/>
            <a:ext cx="841600" cy="841600"/>
          </a:xfrm>
          <a:prstGeom prst="ellipse">
            <a:avLst/>
          </a:prstGeom>
          <a:solidFill>
            <a:srgbClr val="0B333D"/>
          </a:solidFill>
          <a:ln w="38100" cap="flat" cmpd="sng">
            <a:solidFill>
              <a:schemeClr val="lt1"/>
            </a:solidFill>
            <a:prstDash val="solid"/>
            <a:round/>
            <a:headEnd type="none" w="sm" len="sm"/>
            <a:tailEnd type="none" w="sm" len="sm"/>
          </a:ln>
        </p:spPr>
        <p:txBody>
          <a:bodyPr spcFirstLastPara="1" wrap="square" lIns="121900" tIns="60933" rIns="121900" bIns="60933" anchor="ctr" anchorCtr="0">
            <a:noAutofit/>
          </a:bodyPr>
          <a:lstStyle/>
          <a:p>
            <a:pPr algn="ctr">
              <a:buClr>
                <a:srgbClr val="000000"/>
              </a:buClr>
              <a:buSzPts val="1400"/>
            </a:pPr>
            <a:endParaRPr sz="1867">
              <a:solidFill>
                <a:schemeClr val="lt1"/>
              </a:solidFill>
              <a:latin typeface="Arial"/>
              <a:ea typeface="Arial"/>
              <a:cs typeface="Arial"/>
              <a:sym typeface="Arial"/>
            </a:endParaRPr>
          </a:p>
        </p:txBody>
      </p:sp>
      <p:sp>
        <p:nvSpPr>
          <p:cNvPr id="2300" name="Google Shape;2300;p222"/>
          <p:cNvSpPr/>
          <p:nvPr/>
        </p:nvSpPr>
        <p:spPr>
          <a:xfrm>
            <a:off x="7118759" y="947813"/>
            <a:ext cx="841600" cy="841600"/>
          </a:xfrm>
          <a:prstGeom prst="ellipse">
            <a:avLst/>
          </a:prstGeom>
          <a:solidFill>
            <a:srgbClr val="FFAB40"/>
          </a:solidFill>
          <a:ln w="38100" cap="flat" cmpd="sng">
            <a:solidFill>
              <a:schemeClr val="lt1"/>
            </a:solidFill>
            <a:prstDash val="solid"/>
            <a:round/>
            <a:headEnd type="none" w="sm" len="sm"/>
            <a:tailEnd type="none" w="sm" len="sm"/>
          </a:ln>
        </p:spPr>
        <p:txBody>
          <a:bodyPr spcFirstLastPara="1" wrap="square" lIns="121900" tIns="60933" rIns="121900" bIns="60933" anchor="ctr" anchorCtr="0">
            <a:noAutofit/>
          </a:bodyPr>
          <a:lstStyle/>
          <a:p>
            <a:pPr algn="ctr">
              <a:buClr>
                <a:srgbClr val="000000"/>
              </a:buClr>
              <a:buSzPts val="1400"/>
            </a:pPr>
            <a:endParaRPr sz="1867">
              <a:solidFill>
                <a:schemeClr val="lt1"/>
              </a:solidFill>
              <a:latin typeface="Arial"/>
              <a:ea typeface="Arial"/>
              <a:cs typeface="Arial"/>
              <a:sym typeface="Arial"/>
            </a:endParaRPr>
          </a:p>
        </p:txBody>
      </p:sp>
      <p:sp>
        <p:nvSpPr>
          <p:cNvPr id="2301" name="Google Shape;2301;p222"/>
          <p:cNvSpPr/>
          <p:nvPr/>
        </p:nvSpPr>
        <p:spPr>
          <a:xfrm>
            <a:off x="9979600" y="947813"/>
            <a:ext cx="841600" cy="841600"/>
          </a:xfrm>
          <a:prstGeom prst="ellipse">
            <a:avLst/>
          </a:prstGeom>
          <a:solidFill>
            <a:srgbClr val="B7B7B7"/>
          </a:solidFill>
          <a:ln w="38100" cap="flat" cmpd="sng">
            <a:solidFill>
              <a:schemeClr val="lt1"/>
            </a:solidFill>
            <a:prstDash val="solid"/>
            <a:round/>
            <a:headEnd type="none" w="sm" len="sm"/>
            <a:tailEnd type="none" w="sm" len="sm"/>
          </a:ln>
        </p:spPr>
        <p:txBody>
          <a:bodyPr spcFirstLastPara="1" wrap="square" lIns="121900" tIns="60933" rIns="121900" bIns="60933" anchor="ctr" anchorCtr="0">
            <a:noAutofit/>
          </a:bodyPr>
          <a:lstStyle/>
          <a:p>
            <a:pPr algn="ctr">
              <a:buClr>
                <a:srgbClr val="000000"/>
              </a:buClr>
              <a:buSzPts val="1400"/>
            </a:pPr>
            <a:endParaRPr sz="1867">
              <a:solidFill>
                <a:schemeClr val="lt1"/>
              </a:solidFill>
              <a:latin typeface="Arial"/>
              <a:ea typeface="Arial"/>
              <a:cs typeface="Arial"/>
              <a:sym typeface="Arial"/>
            </a:endParaRPr>
          </a:p>
        </p:txBody>
      </p:sp>
      <p:pic>
        <p:nvPicPr>
          <p:cNvPr id="2302" name="Google Shape;2302;p222"/>
          <p:cNvPicPr preferRelativeResize="0"/>
          <p:nvPr/>
        </p:nvPicPr>
        <p:blipFill rotWithShape="1">
          <a:blip r:embed="rId3">
            <a:alphaModFix/>
          </a:blip>
          <a:srcRect/>
          <a:stretch/>
        </p:blipFill>
        <p:spPr>
          <a:xfrm>
            <a:off x="7257259" y="1085781"/>
            <a:ext cx="565624" cy="565624"/>
          </a:xfrm>
          <a:prstGeom prst="rect">
            <a:avLst/>
          </a:prstGeom>
          <a:noFill/>
          <a:ln>
            <a:noFill/>
          </a:ln>
        </p:spPr>
      </p:pic>
      <p:pic>
        <p:nvPicPr>
          <p:cNvPr id="2303" name="Google Shape;2303;p222"/>
          <p:cNvPicPr preferRelativeResize="0"/>
          <p:nvPr/>
        </p:nvPicPr>
        <p:blipFill rotWithShape="1">
          <a:blip r:embed="rId4">
            <a:alphaModFix/>
          </a:blip>
          <a:srcRect/>
          <a:stretch/>
        </p:blipFill>
        <p:spPr>
          <a:xfrm>
            <a:off x="1511356" y="1151008"/>
            <a:ext cx="739096" cy="739096"/>
          </a:xfrm>
          <a:prstGeom prst="rect">
            <a:avLst/>
          </a:prstGeom>
          <a:noFill/>
          <a:ln>
            <a:noFill/>
          </a:ln>
        </p:spPr>
      </p:pic>
      <p:pic>
        <p:nvPicPr>
          <p:cNvPr id="2304" name="Google Shape;2304;p222"/>
          <p:cNvPicPr preferRelativeResize="0"/>
          <p:nvPr/>
        </p:nvPicPr>
        <p:blipFill rotWithShape="1">
          <a:blip r:embed="rId5">
            <a:alphaModFix/>
          </a:blip>
          <a:srcRect/>
          <a:stretch/>
        </p:blipFill>
        <p:spPr>
          <a:xfrm>
            <a:off x="10134023" y="1090922"/>
            <a:ext cx="540031" cy="540031"/>
          </a:xfrm>
          <a:prstGeom prst="rect">
            <a:avLst/>
          </a:prstGeom>
          <a:noFill/>
          <a:ln>
            <a:noFill/>
          </a:ln>
        </p:spPr>
      </p:pic>
      <p:pic>
        <p:nvPicPr>
          <p:cNvPr id="2305" name="Google Shape;2305;p222"/>
          <p:cNvPicPr preferRelativeResize="0"/>
          <p:nvPr/>
        </p:nvPicPr>
        <p:blipFill rotWithShape="1">
          <a:blip r:embed="rId6">
            <a:alphaModFix/>
          </a:blip>
          <a:srcRect/>
          <a:stretch/>
        </p:blipFill>
        <p:spPr>
          <a:xfrm>
            <a:off x="4344311" y="1271800"/>
            <a:ext cx="599661" cy="599661"/>
          </a:xfrm>
          <a:prstGeom prst="rect">
            <a:avLst/>
          </a:prstGeom>
          <a:noFill/>
          <a:ln>
            <a:noFill/>
          </a:ln>
        </p:spPr>
      </p:pic>
      <p:graphicFrame>
        <p:nvGraphicFramePr>
          <p:cNvPr id="2306" name="Google Shape;2306;p222"/>
          <p:cNvGraphicFramePr/>
          <p:nvPr/>
        </p:nvGraphicFramePr>
        <p:xfrm>
          <a:off x="290434" y="3083447"/>
          <a:ext cx="11662534" cy="3386161"/>
        </p:xfrm>
        <a:graphic>
          <a:graphicData uri="http://schemas.openxmlformats.org/drawingml/2006/table">
            <a:tbl>
              <a:tblPr>
                <a:noFill/>
              </a:tblPr>
              <a:tblGrid>
                <a:gridCol w="2915633">
                  <a:extLst>
                    <a:ext uri="{9D8B030D-6E8A-4147-A177-3AD203B41FA5}">
                      <a16:colId xmlns:a16="http://schemas.microsoft.com/office/drawing/2014/main" val="20000"/>
                    </a:ext>
                  </a:extLst>
                </a:gridCol>
                <a:gridCol w="2674667">
                  <a:extLst>
                    <a:ext uri="{9D8B030D-6E8A-4147-A177-3AD203B41FA5}">
                      <a16:colId xmlns:a16="http://schemas.microsoft.com/office/drawing/2014/main" val="20001"/>
                    </a:ext>
                  </a:extLst>
                </a:gridCol>
                <a:gridCol w="3536567">
                  <a:extLst>
                    <a:ext uri="{9D8B030D-6E8A-4147-A177-3AD203B41FA5}">
                      <a16:colId xmlns:a16="http://schemas.microsoft.com/office/drawing/2014/main" val="20002"/>
                    </a:ext>
                  </a:extLst>
                </a:gridCol>
                <a:gridCol w="2535667">
                  <a:extLst>
                    <a:ext uri="{9D8B030D-6E8A-4147-A177-3AD203B41FA5}">
                      <a16:colId xmlns:a16="http://schemas.microsoft.com/office/drawing/2014/main" val="20003"/>
                    </a:ext>
                  </a:extLst>
                </a:gridCol>
              </a:tblGrid>
              <a:tr h="3386119">
                <a:tc>
                  <a:txBody>
                    <a:bodyPr/>
                    <a:lstStyle/>
                    <a:p>
                      <a:pPr marL="114300" lvl="0" indent="-120650" algn="l" rtl="0">
                        <a:lnSpc>
                          <a:spcPct val="115000"/>
                        </a:lnSpc>
                        <a:spcBef>
                          <a:spcPts val="0"/>
                        </a:spcBef>
                        <a:spcAft>
                          <a:spcPts val="0"/>
                        </a:spcAft>
                        <a:buClr>
                          <a:schemeClr val="dk1"/>
                        </a:buClr>
                        <a:buSzPts val="1000"/>
                        <a:buChar char="●"/>
                      </a:pPr>
                      <a:r>
                        <a:rPr lang="en" sz="1300">
                          <a:solidFill>
                            <a:schemeClr val="dk1"/>
                          </a:solidFill>
                        </a:rPr>
                        <a:t>Perencanaan pembelajaran menunjukkan keterkaitan </a:t>
                      </a:r>
                      <a:r>
                        <a:rPr lang="en" sz="1300" b="1">
                          <a:solidFill>
                            <a:schemeClr val="dk1"/>
                          </a:solidFill>
                        </a:rPr>
                        <a:t>antara kegiatan belajar dengan tujuan, serta bentuk asesmen</a:t>
                      </a:r>
                      <a:r>
                        <a:rPr lang="en" sz="1300">
                          <a:solidFill>
                            <a:schemeClr val="dk1"/>
                          </a:solidFill>
                        </a:rPr>
                        <a:t>. </a:t>
                      </a:r>
                      <a:endParaRPr sz="1300">
                        <a:solidFill>
                          <a:schemeClr val="dk1"/>
                        </a:solidFill>
                      </a:endParaRPr>
                    </a:p>
                    <a:p>
                      <a:pPr marL="114300" lvl="0" indent="-120650" algn="l" rtl="0">
                        <a:lnSpc>
                          <a:spcPct val="115000"/>
                        </a:lnSpc>
                        <a:spcBef>
                          <a:spcPts val="0"/>
                        </a:spcBef>
                        <a:spcAft>
                          <a:spcPts val="0"/>
                        </a:spcAft>
                        <a:buClr>
                          <a:schemeClr val="dk1"/>
                        </a:buClr>
                        <a:buSzPts val="1000"/>
                        <a:buChar char="●"/>
                      </a:pPr>
                      <a:r>
                        <a:rPr lang="en" sz="1300">
                          <a:solidFill>
                            <a:schemeClr val="dk1"/>
                          </a:solidFill>
                        </a:rPr>
                        <a:t>Pendekatan pembelajaran </a:t>
                      </a:r>
                      <a:r>
                        <a:rPr lang="en" sz="1300" b="1">
                          <a:solidFill>
                            <a:schemeClr val="dk1"/>
                          </a:solidFill>
                        </a:rPr>
                        <a:t>memberikan pengalaman menyenangkan, dan berpusat pada anak.</a:t>
                      </a:r>
                      <a:endParaRPr sz="1300" b="1">
                        <a:solidFill>
                          <a:schemeClr val="dk1"/>
                        </a:solidFill>
                      </a:endParaRPr>
                    </a:p>
                    <a:p>
                      <a:pPr marL="114300" lvl="0" indent="-120650" algn="l" rtl="0">
                        <a:lnSpc>
                          <a:spcPct val="115000"/>
                        </a:lnSpc>
                        <a:spcBef>
                          <a:spcPts val="0"/>
                        </a:spcBef>
                        <a:spcAft>
                          <a:spcPts val="0"/>
                        </a:spcAft>
                        <a:buClr>
                          <a:schemeClr val="dk1"/>
                        </a:buClr>
                        <a:buSzPts val="1000"/>
                        <a:buChar char="●"/>
                      </a:pPr>
                      <a:r>
                        <a:rPr lang="en" sz="1300">
                          <a:solidFill>
                            <a:schemeClr val="dk1"/>
                          </a:solidFill>
                        </a:rPr>
                        <a:t>Muatan kegiatan </a:t>
                      </a:r>
                      <a:r>
                        <a:rPr lang="en" sz="1300" b="1">
                          <a:solidFill>
                            <a:schemeClr val="dk1"/>
                          </a:solidFill>
                        </a:rPr>
                        <a:t>menguatkan aspek perkembangan, kontekstual dan bermakna.</a:t>
                      </a:r>
                      <a:endParaRPr sz="1300" b="1">
                        <a:solidFill>
                          <a:schemeClr val="dk1"/>
                        </a:solidFill>
                      </a:endParaRPr>
                    </a:p>
                    <a:p>
                      <a:pPr marL="114300" lvl="0" indent="-120650" algn="l" rtl="0">
                        <a:lnSpc>
                          <a:spcPct val="115000"/>
                        </a:lnSpc>
                        <a:spcBef>
                          <a:spcPts val="0"/>
                        </a:spcBef>
                        <a:spcAft>
                          <a:spcPts val="0"/>
                        </a:spcAft>
                        <a:buClr>
                          <a:schemeClr val="dk1"/>
                        </a:buClr>
                        <a:buSzPts val="1000"/>
                        <a:buChar char="●"/>
                      </a:pPr>
                      <a:r>
                        <a:rPr lang="en" sz="1300" b="1">
                          <a:solidFill>
                            <a:schemeClr val="dk1"/>
                          </a:solidFill>
                        </a:rPr>
                        <a:t>Asesmen bersifat informatif</a:t>
                      </a:r>
                      <a:r>
                        <a:rPr lang="en" sz="1300">
                          <a:solidFill>
                            <a:schemeClr val="dk1"/>
                          </a:solidFill>
                        </a:rPr>
                        <a:t>.</a:t>
                      </a:r>
                      <a:endParaRPr sz="1300"/>
                    </a:p>
                  </a:txBody>
                  <a:tcPr marL="121900" marR="121900" marT="121900" marB="121900"/>
                </a:tc>
                <a:tc>
                  <a:txBody>
                    <a:bodyPr/>
                    <a:lstStyle/>
                    <a:p>
                      <a:pPr marL="171450" lvl="0" indent="-177800" algn="l" rtl="0">
                        <a:lnSpc>
                          <a:spcPct val="115000"/>
                        </a:lnSpc>
                        <a:spcBef>
                          <a:spcPts val="0"/>
                        </a:spcBef>
                        <a:spcAft>
                          <a:spcPts val="0"/>
                        </a:spcAft>
                        <a:buClr>
                          <a:schemeClr val="dk1"/>
                        </a:buClr>
                        <a:buSzPts val="1000"/>
                        <a:buChar char="●"/>
                      </a:pPr>
                      <a:r>
                        <a:rPr lang="en" sz="1300">
                          <a:solidFill>
                            <a:schemeClr val="dk1"/>
                          </a:solidFill>
                        </a:rPr>
                        <a:t>Adanya interaksi terencana dengan orang tua/wali untuk </a:t>
                      </a:r>
                      <a:r>
                        <a:rPr lang="en" sz="1300" b="1">
                          <a:solidFill>
                            <a:schemeClr val="dk1"/>
                          </a:solidFill>
                        </a:rPr>
                        <a:t>membangun kesinambungan stimulasi dari PAUD dan di rumah </a:t>
                      </a:r>
                      <a:r>
                        <a:rPr lang="en" sz="1300">
                          <a:solidFill>
                            <a:schemeClr val="dk1"/>
                          </a:solidFill>
                        </a:rPr>
                        <a:t>(wadah komunikasi, kelas orang tua, komite, kegiatan yang melibatkan orang tua, dst).</a:t>
                      </a:r>
                      <a:endParaRPr sz="1300">
                        <a:solidFill>
                          <a:schemeClr val="dk1"/>
                        </a:solidFill>
                      </a:endParaRPr>
                    </a:p>
                    <a:p>
                      <a:pPr marL="171450" lvl="0" indent="-177800" algn="l" rtl="0">
                        <a:lnSpc>
                          <a:spcPct val="115000"/>
                        </a:lnSpc>
                        <a:spcBef>
                          <a:spcPts val="0"/>
                        </a:spcBef>
                        <a:spcAft>
                          <a:spcPts val="0"/>
                        </a:spcAft>
                        <a:buClr>
                          <a:schemeClr val="dk1"/>
                        </a:buClr>
                        <a:buSzPts val="1000"/>
                        <a:buChar char="●"/>
                      </a:pPr>
                      <a:r>
                        <a:rPr lang="en" sz="1300">
                          <a:solidFill>
                            <a:schemeClr val="dk1"/>
                          </a:solidFill>
                        </a:rPr>
                        <a:t>Penguatan peran dan kapasitas orang tua/wali sebagai </a:t>
                      </a:r>
                      <a:r>
                        <a:rPr lang="en" sz="1300" b="1">
                          <a:solidFill>
                            <a:schemeClr val="dk1"/>
                          </a:solidFill>
                        </a:rPr>
                        <a:t>mitra pengajar dan sumber belajar.</a:t>
                      </a:r>
                      <a:endParaRPr sz="1300"/>
                    </a:p>
                  </a:txBody>
                  <a:tcPr marL="121900" marR="121900" marT="121900" marB="121900"/>
                </a:tc>
                <a:tc>
                  <a:txBody>
                    <a:bodyPr/>
                    <a:lstStyle/>
                    <a:p>
                      <a:pPr marL="114300" lvl="0" indent="-114300" algn="l" rtl="0">
                        <a:lnSpc>
                          <a:spcPct val="115000"/>
                        </a:lnSpc>
                        <a:spcBef>
                          <a:spcPts val="0"/>
                        </a:spcBef>
                        <a:spcAft>
                          <a:spcPts val="0"/>
                        </a:spcAft>
                        <a:buClr>
                          <a:schemeClr val="dk1"/>
                        </a:buClr>
                        <a:buSzPts val="900"/>
                        <a:buChar char="●"/>
                      </a:pPr>
                      <a:r>
                        <a:rPr lang="en" sz="1200">
                          <a:solidFill>
                            <a:schemeClr val="dk1"/>
                          </a:solidFill>
                        </a:rPr>
                        <a:t>Pemantauan tumbuh kembang anak (DDTK/KPSP/KMS/KIA)</a:t>
                      </a:r>
                      <a:endParaRPr sz="1200">
                        <a:solidFill>
                          <a:schemeClr val="dk1"/>
                        </a:solidFill>
                      </a:endParaRPr>
                    </a:p>
                    <a:p>
                      <a:pPr marL="114300" lvl="0" indent="-114300" algn="l" rtl="0">
                        <a:lnSpc>
                          <a:spcPct val="115000"/>
                        </a:lnSpc>
                        <a:spcBef>
                          <a:spcPts val="0"/>
                        </a:spcBef>
                        <a:spcAft>
                          <a:spcPts val="0"/>
                        </a:spcAft>
                        <a:buClr>
                          <a:schemeClr val="dk1"/>
                        </a:buClr>
                        <a:buSzPts val="900"/>
                        <a:buChar char="●"/>
                      </a:pPr>
                      <a:r>
                        <a:rPr lang="en" sz="1200">
                          <a:solidFill>
                            <a:schemeClr val="dk1"/>
                          </a:solidFill>
                        </a:rPr>
                        <a:t>Berkoordinasi dengan unit lain terkait </a:t>
                      </a:r>
                      <a:r>
                        <a:rPr lang="en" sz="1200" b="1">
                          <a:solidFill>
                            <a:schemeClr val="dk1"/>
                          </a:solidFill>
                        </a:rPr>
                        <a:t>pemenuhan gizi dan kesehatan</a:t>
                      </a:r>
                      <a:endParaRPr sz="1200" b="1">
                        <a:solidFill>
                          <a:schemeClr val="dk1"/>
                        </a:solidFill>
                      </a:endParaRPr>
                    </a:p>
                    <a:p>
                      <a:pPr marL="114300" lvl="0" indent="-114300" algn="l" rtl="0">
                        <a:lnSpc>
                          <a:spcPct val="115000"/>
                        </a:lnSpc>
                        <a:spcBef>
                          <a:spcPts val="0"/>
                        </a:spcBef>
                        <a:spcAft>
                          <a:spcPts val="0"/>
                        </a:spcAft>
                        <a:buClr>
                          <a:schemeClr val="dk1"/>
                        </a:buClr>
                        <a:buSzPts val="900"/>
                        <a:buChar char="●"/>
                      </a:pPr>
                      <a:r>
                        <a:rPr lang="en" sz="1200" b="1">
                          <a:solidFill>
                            <a:schemeClr val="dk1"/>
                          </a:solidFill>
                        </a:rPr>
                        <a:t>Kelas orang tua</a:t>
                      </a:r>
                      <a:r>
                        <a:rPr lang="en" sz="1200">
                          <a:solidFill>
                            <a:schemeClr val="dk1"/>
                          </a:solidFill>
                        </a:rPr>
                        <a:t>, wahana untuk berbagi informasi mengenai kebutuhan esensial anak (intervensi gizi-sensitif).  </a:t>
                      </a:r>
                      <a:endParaRPr sz="1200">
                        <a:solidFill>
                          <a:schemeClr val="dk1"/>
                        </a:solidFill>
                      </a:endParaRPr>
                    </a:p>
                    <a:p>
                      <a:pPr marL="114300" lvl="0" indent="-114300" algn="l" rtl="0">
                        <a:lnSpc>
                          <a:spcPct val="115000"/>
                        </a:lnSpc>
                        <a:spcBef>
                          <a:spcPts val="0"/>
                        </a:spcBef>
                        <a:spcAft>
                          <a:spcPts val="0"/>
                        </a:spcAft>
                        <a:buClr>
                          <a:schemeClr val="dk1"/>
                        </a:buClr>
                        <a:buSzPts val="900"/>
                        <a:buChar char="●"/>
                      </a:pPr>
                      <a:r>
                        <a:rPr lang="en" sz="1200">
                          <a:solidFill>
                            <a:schemeClr val="dk1"/>
                          </a:solidFill>
                        </a:rPr>
                        <a:t>Menerapkan </a:t>
                      </a:r>
                      <a:r>
                        <a:rPr lang="en" sz="1200" b="1">
                          <a:solidFill>
                            <a:schemeClr val="dk1"/>
                          </a:solidFill>
                        </a:rPr>
                        <a:t>PHBS </a:t>
                      </a:r>
                      <a:r>
                        <a:rPr lang="en" sz="1200">
                          <a:solidFill>
                            <a:schemeClr val="dk1"/>
                          </a:solidFill>
                        </a:rPr>
                        <a:t>melalui pembiasaan.</a:t>
                      </a:r>
                      <a:endParaRPr sz="1200">
                        <a:solidFill>
                          <a:schemeClr val="dk1"/>
                        </a:solidFill>
                      </a:endParaRPr>
                    </a:p>
                    <a:p>
                      <a:pPr marL="114300" lvl="0" indent="-114300" algn="l" rtl="0">
                        <a:lnSpc>
                          <a:spcPct val="115000"/>
                        </a:lnSpc>
                        <a:spcBef>
                          <a:spcPts val="0"/>
                        </a:spcBef>
                        <a:spcAft>
                          <a:spcPts val="0"/>
                        </a:spcAft>
                        <a:buClr>
                          <a:schemeClr val="dk1"/>
                        </a:buClr>
                        <a:buSzPts val="900"/>
                        <a:buChar char="●"/>
                      </a:pPr>
                      <a:r>
                        <a:rPr lang="en" sz="1200">
                          <a:solidFill>
                            <a:schemeClr val="dk1"/>
                          </a:solidFill>
                        </a:rPr>
                        <a:t>Kepemilikan </a:t>
                      </a:r>
                      <a:r>
                        <a:rPr lang="en" sz="1200" b="1">
                          <a:solidFill>
                            <a:schemeClr val="dk1"/>
                          </a:solidFill>
                        </a:rPr>
                        <a:t>fasilitas sanitasi dan air bersih </a:t>
                      </a:r>
                      <a:r>
                        <a:rPr lang="en" sz="1200">
                          <a:solidFill>
                            <a:schemeClr val="dk1"/>
                          </a:solidFill>
                        </a:rPr>
                        <a:t>(minimal, menggunakan material sederhana dan ada air mengalir)</a:t>
                      </a:r>
                      <a:endParaRPr sz="1200">
                        <a:solidFill>
                          <a:schemeClr val="dk1"/>
                        </a:solidFill>
                      </a:endParaRPr>
                    </a:p>
                    <a:p>
                      <a:pPr marL="114300" lvl="0" indent="-114300" algn="l" rtl="0">
                        <a:lnSpc>
                          <a:spcPct val="115000"/>
                        </a:lnSpc>
                        <a:spcBef>
                          <a:spcPts val="0"/>
                        </a:spcBef>
                        <a:spcAft>
                          <a:spcPts val="0"/>
                        </a:spcAft>
                        <a:buClr>
                          <a:schemeClr val="dk1"/>
                        </a:buClr>
                        <a:buSzPts val="900"/>
                        <a:buChar char="●"/>
                      </a:pPr>
                      <a:r>
                        <a:rPr lang="en" sz="1200">
                          <a:solidFill>
                            <a:schemeClr val="dk1"/>
                          </a:solidFill>
                        </a:rPr>
                        <a:t>Memberikan </a:t>
                      </a:r>
                      <a:r>
                        <a:rPr lang="en" sz="1200" b="1">
                          <a:solidFill>
                            <a:schemeClr val="dk1"/>
                          </a:solidFill>
                        </a:rPr>
                        <a:t>PMT </a:t>
                      </a:r>
                      <a:r>
                        <a:rPr lang="en" sz="1200">
                          <a:solidFill>
                            <a:schemeClr val="dk1"/>
                          </a:solidFill>
                        </a:rPr>
                        <a:t>dan/atau </a:t>
                      </a:r>
                      <a:r>
                        <a:rPr lang="en" sz="1200" b="1">
                          <a:solidFill>
                            <a:schemeClr val="dk1"/>
                          </a:solidFill>
                        </a:rPr>
                        <a:t>makanan bergizi </a:t>
                      </a:r>
                      <a:r>
                        <a:rPr lang="en" sz="1200">
                          <a:solidFill>
                            <a:schemeClr val="dk1"/>
                          </a:solidFill>
                        </a:rPr>
                        <a:t>secara berkala (minimal 3 bulan sekali)</a:t>
                      </a:r>
                      <a:endParaRPr sz="1200">
                        <a:solidFill>
                          <a:schemeClr val="dk1"/>
                        </a:solidFill>
                      </a:endParaRPr>
                    </a:p>
                    <a:p>
                      <a:pPr marL="114300" lvl="0" indent="-114300" algn="l" rtl="0">
                        <a:lnSpc>
                          <a:spcPct val="115000"/>
                        </a:lnSpc>
                        <a:spcBef>
                          <a:spcPts val="0"/>
                        </a:spcBef>
                        <a:spcAft>
                          <a:spcPts val="0"/>
                        </a:spcAft>
                        <a:buClr>
                          <a:schemeClr val="dk1"/>
                        </a:buClr>
                        <a:buSzPts val="900"/>
                        <a:buChar char="●"/>
                      </a:pPr>
                      <a:r>
                        <a:rPr lang="en" sz="1200" b="1">
                          <a:solidFill>
                            <a:schemeClr val="dk1"/>
                          </a:solidFill>
                        </a:rPr>
                        <a:t>Memantau kepemilikan identitas (NIK) </a:t>
                      </a:r>
                      <a:r>
                        <a:rPr lang="en" sz="1200">
                          <a:solidFill>
                            <a:schemeClr val="dk1"/>
                          </a:solidFill>
                        </a:rPr>
                        <a:t>peserta didik.</a:t>
                      </a:r>
                      <a:endParaRPr sz="1200" b="1">
                        <a:solidFill>
                          <a:schemeClr val="dk1"/>
                        </a:solidFill>
                      </a:endParaRPr>
                    </a:p>
                  </a:txBody>
                  <a:tcPr marL="121900" marR="121900" marT="121900" marB="121900"/>
                </a:tc>
                <a:tc>
                  <a:txBody>
                    <a:bodyPr/>
                    <a:lstStyle/>
                    <a:p>
                      <a:pPr marL="0" lvl="0" indent="0" algn="l" rtl="0">
                        <a:lnSpc>
                          <a:spcPct val="115000"/>
                        </a:lnSpc>
                        <a:spcBef>
                          <a:spcPts val="0"/>
                        </a:spcBef>
                        <a:spcAft>
                          <a:spcPts val="0"/>
                        </a:spcAft>
                        <a:buClr>
                          <a:schemeClr val="dk1"/>
                        </a:buClr>
                        <a:buSzPts val="1100"/>
                        <a:buFont typeface="Arial"/>
                        <a:buNone/>
                      </a:pPr>
                      <a:r>
                        <a:rPr lang="en" sz="1200">
                          <a:solidFill>
                            <a:schemeClr val="dk1"/>
                          </a:solidFill>
                        </a:rPr>
                        <a:t>Mampu menghadirkan: </a:t>
                      </a:r>
                      <a:endParaRPr sz="1200">
                        <a:solidFill>
                          <a:schemeClr val="dk1"/>
                        </a:solidFill>
                      </a:endParaRPr>
                    </a:p>
                    <a:p>
                      <a:pPr marL="114300" marR="0" lvl="0" indent="-114300" algn="l" rtl="0">
                        <a:lnSpc>
                          <a:spcPct val="115000"/>
                        </a:lnSpc>
                        <a:spcBef>
                          <a:spcPts val="0"/>
                        </a:spcBef>
                        <a:spcAft>
                          <a:spcPts val="0"/>
                        </a:spcAft>
                        <a:buClr>
                          <a:schemeClr val="dk1"/>
                        </a:buClr>
                        <a:buSzPts val="900"/>
                        <a:buChar char="●"/>
                      </a:pPr>
                      <a:r>
                        <a:rPr lang="en" sz="1200" i="1">
                          <a:solidFill>
                            <a:schemeClr val="dk1"/>
                          </a:solidFill>
                        </a:rPr>
                        <a:t>Sarpras Esensial </a:t>
                      </a:r>
                      <a:r>
                        <a:rPr lang="en" sz="1200">
                          <a:solidFill>
                            <a:schemeClr val="dk1"/>
                          </a:solidFill>
                        </a:rPr>
                        <a:t>yang berfokus pada </a:t>
                      </a:r>
                      <a:r>
                        <a:rPr lang="en" sz="1200" b="1">
                          <a:solidFill>
                            <a:schemeClr val="dk1"/>
                          </a:solidFill>
                        </a:rPr>
                        <a:t>keamanan peserta didik  dan esensial untuk mendukung kualitas layanan</a:t>
                      </a:r>
                      <a:r>
                        <a:rPr lang="en" sz="1200">
                          <a:solidFill>
                            <a:schemeClr val="dk1"/>
                          </a:solidFill>
                        </a:rPr>
                        <a:t>.</a:t>
                      </a:r>
                      <a:endParaRPr sz="1200">
                        <a:solidFill>
                          <a:schemeClr val="dk1"/>
                        </a:solidFill>
                      </a:endParaRPr>
                    </a:p>
                    <a:p>
                      <a:pPr marL="114300" marR="0" lvl="0" indent="-114300" algn="l" rtl="0">
                        <a:lnSpc>
                          <a:spcPct val="115000"/>
                        </a:lnSpc>
                        <a:spcBef>
                          <a:spcPts val="0"/>
                        </a:spcBef>
                        <a:spcAft>
                          <a:spcPts val="0"/>
                        </a:spcAft>
                        <a:buClr>
                          <a:schemeClr val="dk1"/>
                        </a:buClr>
                        <a:buSzPts val="900"/>
                        <a:buChar char="●"/>
                      </a:pPr>
                      <a:r>
                        <a:rPr lang="en" sz="1200" b="1" i="1">
                          <a:solidFill>
                            <a:schemeClr val="dk1"/>
                          </a:solidFill>
                        </a:rPr>
                        <a:t>Iklim aman </a:t>
                      </a:r>
                      <a:r>
                        <a:rPr lang="en" sz="1200" i="1">
                          <a:solidFill>
                            <a:schemeClr val="dk1"/>
                          </a:solidFill>
                        </a:rPr>
                        <a:t>(fisik-psikis)</a:t>
                      </a:r>
                      <a:endParaRPr sz="1200" i="1">
                        <a:solidFill>
                          <a:schemeClr val="dk1"/>
                        </a:solidFill>
                      </a:endParaRPr>
                    </a:p>
                    <a:p>
                      <a:pPr marL="114300" marR="0" lvl="0" indent="-114300" algn="l" rtl="0">
                        <a:lnSpc>
                          <a:spcPct val="115000"/>
                        </a:lnSpc>
                        <a:spcBef>
                          <a:spcPts val="0"/>
                        </a:spcBef>
                        <a:spcAft>
                          <a:spcPts val="0"/>
                        </a:spcAft>
                        <a:buClr>
                          <a:schemeClr val="dk1"/>
                        </a:buClr>
                        <a:buSzPts val="900"/>
                        <a:buChar char="●"/>
                      </a:pPr>
                      <a:r>
                        <a:rPr lang="en" sz="1200" b="1" i="1">
                          <a:solidFill>
                            <a:schemeClr val="dk1"/>
                          </a:solidFill>
                        </a:rPr>
                        <a:t>Iklim inklusif </a:t>
                      </a:r>
                      <a:endParaRPr sz="1200">
                        <a:solidFill>
                          <a:schemeClr val="dk1"/>
                        </a:solidFill>
                      </a:endParaRPr>
                    </a:p>
                    <a:p>
                      <a:pPr marL="114300" marR="0" lvl="0" indent="-114300" algn="l" rtl="0">
                        <a:lnSpc>
                          <a:spcPct val="115000"/>
                        </a:lnSpc>
                        <a:spcBef>
                          <a:spcPts val="0"/>
                        </a:spcBef>
                        <a:spcAft>
                          <a:spcPts val="0"/>
                        </a:spcAft>
                        <a:buClr>
                          <a:schemeClr val="dk1"/>
                        </a:buClr>
                        <a:buSzPts val="900"/>
                        <a:buChar char="●"/>
                      </a:pPr>
                      <a:r>
                        <a:rPr lang="en" sz="1200" b="1" i="1">
                          <a:solidFill>
                            <a:schemeClr val="dk1"/>
                          </a:solidFill>
                        </a:rPr>
                        <a:t>Iklim Partisipatif </a:t>
                      </a:r>
                      <a:r>
                        <a:rPr lang="en" sz="1200" i="1">
                          <a:solidFill>
                            <a:schemeClr val="dk1"/>
                          </a:solidFill>
                        </a:rPr>
                        <a:t>(trisentra)</a:t>
                      </a:r>
                      <a:endParaRPr sz="1200">
                        <a:solidFill>
                          <a:schemeClr val="dk1"/>
                        </a:solidFill>
                      </a:endParaRPr>
                    </a:p>
                    <a:p>
                      <a:pPr marL="114300" marR="0" lvl="0" indent="-114300" algn="l" rtl="0">
                        <a:lnSpc>
                          <a:spcPct val="115000"/>
                        </a:lnSpc>
                        <a:spcBef>
                          <a:spcPts val="0"/>
                        </a:spcBef>
                        <a:spcAft>
                          <a:spcPts val="0"/>
                        </a:spcAft>
                        <a:buClr>
                          <a:schemeClr val="dk1"/>
                        </a:buClr>
                        <a:buSzPts val="900"/>
                        <a:buChar char="●"/>
                      </a:pPr>
                      <a:r>
                        <a:rPr lang="en" sz="1200">
                          <a:solidFill>
                            <a:schemeClr val="dk1"/>
                          </a:solidFill>
                        </a:rPr>
                        <a:t>Pengelolaan sumber daya melalui </a:t>
                      </a:r>
                      <a:r>
                        <a:rPr lang="en" sz="1200" b="1" i="1">
                          <a:solidFill>
                            <a:schemeClr val="dk1"/>
                          </a:solidFill>
                        </a:rPr>
                        <a:t>perencanaan berbasis data</a:t>
                      </a:r>
                      <a:endParaRPr sz="1200">
                        <a:solidFill>
                          <a:schemeClr val="dk1"/>
                        </a:solidFill>
                      </a:endParaRPr>
                    </a:p>
                    <a:p>
                      <a:pPr marL="114300" marR="0" lvl="0" indent="-114300" algn="l" rtl="0">
                        <a:lnSpc>
                          <a:spcPct val="115000"/>
                        </a:lnSpc>
                        <a:spcBef>
                          <a:spcPts val="0"/>
                        </a:spcBef>
                        <a:spcAft>
                          <a:spcPts val="0"/>
                        </a:spcAft>
                        <a:buClr>
                          <a:schemeClr val="dk1"/>
                        </a:buClr>
                        <a:buSzPts val="900"/>
                        <a:buChar char="●"/>
                      </a:pPr>
                      <a:r>
                        <a:rPr lang="en" sz="1200" b="1" i="1">
                          <a:solidFill>
                            <a:schemeClr val="dk1"/>
                          </a:solidFill>
                        </a:rPr>
                        <a:t>Refleksi dan perbaikan pembelajaran</a:t>
                      </a:r>
                      <a:r>
                        <a:rPr lang="en" sz="1200" i="1">
                          <a:solidFill>
                            <a:schemeClr val="dk1"/>
                          </a:solidFill>
                        </a:rPr>
                        <a:t> oleh guru</a:t>
                      </a:r>
                      <a:endParaRPr sz="1200">
                        <a:solidFill>
                          <a:schemeClr val="dk1"/>
                        </a:solidFill>
                      </a:endParaRPr>
                    </a:p>
                    <a:p>
                      <a:pPr marL="457200" lvl="0" indent="0" algn="l" rtl="0">
                        <a:lnSpc>
                          <a:spcPct val="115000"/>
                        </a:lnSpc>
                        <a:spcBef>
                          <a:spcPts val="0"/>
                        </a:spcBef>
                        <a:spcAft>
                          <a:spcPts val="0"/>
                        </a:spcAft>
                        <a:buNone/>
                      </a:pPr>
                      <a:endParaRPr sz="1200"/>
                    </a:p>
                  </a:txBody>
                  <a:tcPr marL="121900" marR="121900" marT="121900" marB="121900"/>
                </a:tc>
                <a:extLst>
                  <a:ext uri="{0D108BD9-81ED-4DB2-BD59-A6C34878D82A}">
                    <a16:rowId xmlns:a16="http://schemas.microsoft.com/office/drawing/2014/main" val="10000"/>
                  </a:ext>
                </a:extLst>
              </a:tr>
            </a:tbl>
          </a:graphicData>
        </a:graphic>
      </p:graphicFrame>
      <p:sp>
        <p:nvSpPr>
          <p:cNvPr id="2307" name="Google Shape;2307;p222"/>
          <p:cNvSpPr txBox="1"/>
          <p:nvPr/>
        </p:nvSpPr>
        <p:spPr>
          <a:xfrm>
            <a:off x="0" y="437200"/>
            <a:ext cx="12122000" cy="1181822"/>
          </a:xfrm>
          <a:prstGeom prst="rect">
            <a:avLst/>
          </a:prstGeom>
          <a:noFill/>
          <a:ln>
            <a:noFill/>
          </a:ln>
        </p:spPr>
        <p:txBody>
          <a:bodyPr spcFirstLastPara="1" wrap="square" lIns="121900" tIns="121900" rIns="121900" bIns="121900" anchor="t" anchorCtr="0">
            <a:spAutoFit/>
          </a:bodyPr>
          <a:lstStyle/>
          <a:p>
            <a:pPr>
              <a:lnSpc>
                <a:spcPct val="115000"/>
              </a:lnSpc>
            </a:pPr>
            <a:r>
              <a:rPr lang="en" sz="1600">
                <a:solidFill>
                  <a:srgbClr val="134F5C"/>
                </a:solidFill>
              </a:rPr>
              <a:t>Daerah dan satuan dapat menggunakan indikator di dalam profil pendidikan agar dapat memahami kegiatan dan layanan apa saja yang perlu ada di satuan PAUD, sehingga dapat menjadi PAUD berkualitas. </a:t>
            </a:r>
            <a:endParaRPr sz="1600">
              <a:solidFill>
                <a:srgbClr val="134F5C"/>
              </a:solidFill>
            </a:endParaRPr>
          </a:p>
          <a:p>
            <a:pPr algn="just"/>
            <a:endParaRPr sz="2400">
              <a:solidFill>
                <a:srgbClr val="134F5C"/>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311"/>
        <p:cNvGrpSpPr/>
        <p:nvPr/>
      </p:nvGrpSpPr>
      <p:grpSpPr>
        <a:xfrm>
          <a:off x="0" y="0"/>
          <a:ext cx="0" cy="0"/>
          <a:chOff x="0" y="0"/>
          <a:chExt cx="0" cy="0"/>
        </a:xfrm>
      </p:grpSpPr>
      <p:sp>
        <p:nvSpPr>
          <p:cNvPr id="2312" name="Google Shape;2312;p223"/>
          <p:cNvSpPr txBox="1">
            <a:spLocks noGrp="1"/>
          </p:cNvSpPr>
          <p:nvPr>
            <p:ph type="sldNum" idx="12"/>
          </p:nvPr>
        </p:nvSpPr>
        <p:spPr>
          <a:xfrm>
            <a:off x="11357279" y="6540880"/>
            <a:ext cx="792400" cy="246400"/>
          </a:xfrm>
          <a:prstGeom prst="rect">
            <a:avLst/>
          </a:prstGeom>
        </p:spPr>
        <p:txBody>
          <a:bodyPr spcFirstLastPara="1" vert="horz" wrap="square" lIns="68567" tIns="34267" rIns="68567" bIns="34267" rtlCol="0" anchor="ctr" anchorCtr="0">
            <a:noAutofit/>
          </a:bodyPr>
          <a:lstStyle/>
          <a:p>
            <a:fld id="{00000000-1234-1234-1234-123412341234}" type="slidenum">
              <a:rPr lang="en"/>
              <a:pPr/>
              <a:t>3</a:t>
            </a:fld>
            <a:endParaRPr/>
          </a:p>
        </p:txBody>
      </p:sp>
      <p:sp>
        <p:nvSpPr>
          <p:cNvPr id="2313" name="Google Shape;2313;p223"/>
          <p:cNvSpPr txBox="1">
            <a:spLocks noGrp="1"/>
          </p:cNvSpPr>
          <p:nvPr>
            <p:ph type="title"/>
          </p:nvPr>
        </p:nvSpPr>
        <p:spPr>
          <a:xfrm>
            <a:off x="0" y="0"/>
            <a:ext cx="12192000" cy="843600"/>
          </a:xfrm>
          <a:prstGeom prst="rect">
            <a:avLst/>
          </a:prstGeom>
        </p:spPr>
        <p:txBody>
          <a:bodyPr spcFirstLastPara="1" vert="horz" wrap="square" lIns="91433" tIns="45700" rIns="91433" bIns="45700" rtlCol="0" anchor="t" anchorCtr="0">
            <a:noAutofit/>
          </a:bodyPr>
          <a:lstStyle/>
          <a:p>
            <a:pPr algn="just">
              <a:lnSpc>
                <a:spcPct val="100000"/>
              </a:lnSpc>
              <a:buClr>
                <a:schemeClr val="dk1"/>
              </a:buClr>
              <a:buSzPts val="1100"/>
            </a:pPr>
            <a:r>
              <a:rPr lang="en"/>
              <a:t>Satuan pendidikan dasar dan menengah berkualitas hasil belajar muridnya melebihi level yang diharapkan dan merata </a:t>
            </a:r>
            <a:endParaRPr/>
          </a:p>
          <a:p>
            <a:endParaRPr/>
          </a:p>
        </p:txBody>
      </p:sp>
      <p:sp>
        <p:nvSpPr>
          <p:cNvPr id="2314" name="Google Shape;2314;p223"/>
          <p:cNvSpPr/>
          <p:nvPr/>
        </p:nvSpPr>
        <p:spPr>
          <a:xfrm>
            <a:off x="748133" y="2128167"/>
            <a:ext cx="2746000" cy="1187600"/>
          </a:xfrm>
          <a:prstGeom prst="roundRect">
            <a:avLst>
              <a:gd name="adj" fmla="val 16667"/>
            </a:avLst>
          </a:prstGeom>
          <a:solidFill>
            <a:srgbClr val="073763"/>
          </a:solidFill>
          <a:ln>
            <a:noFill/>
          </a:ln>
        </p:spPr>
        <p:txBody>
          <a:bodyPr spcFirstLastPara="1" wrap="square" lIns="0" tIns="45700" rIns="0" bIns="45700" anchor="ctr" anchorCtr="0">
            <a:noAutofit/>
          </a:bodyPr>
          <a:lstStyle/>
          <a:p>
            <a:pPr algn="ctr">
              <a:buClr>
                <a:srgbClr val="000000"/>
              </a:buClr>
              <a:buSzPts val="600"/>
            </a:pPr>
            <a:r>
              <a:rPr lang="en" sz="2400" b="1">
                <a:solidFill>
                  <a:schemeClr val="lt1"/>
                </a:solidFill>
              </a:rPr>
              <a:t>Kompetensi guru dan kepala sekolah</a:t>
            </a:r>
            <a:endParaRPr sz="2400">
              <a:solidFill>
                <a:schemeClr val="lt1"/>
              </a:solidFill>
            </a:endParaRPr>
          </a:p>
        </p:txBody>
      </p:sp>
      <p:sp>
        <p:nvSpPr>
          <p:cNvPr id="2315" name="Google Shape;2315;p223"/>
          <p:cNvSpPr/>
          <p:nvPr/>
        </p:nvSpPr>
        <p:spPr>
          <a:xfrm>
            <a:off x="5031617" y="3759300"/>
            <a:ext cx="2746000" cy="1187600"/>
          </a:xfrm>
          <a:prstGeom prst="roundRect">
            <a:avLst>
              <a:gd name="adj" fmla="val 16667"/>
            </a:avLst>
          </a:prstGeom>
          <a:solidFill>
            <a:srgbClr val="073763"/>
          </a:solidFill>
          <a:ln w="9525" cap="flat" cmpd="sng">
            <a:solidFill>
              <a:srgbClr val="073763"/>
            </a:solidFill>
            <a:prstDash val="solid"/>
            <a:round/>
            <a:headEnd type="none" w="sm" len="sm"/>
            <a:tailEnd type="none" w="sm" len="sm"/>
          </a:ln>
        </p:spPr>
        <p:txBody>
          <a:bodyPr spcFirstLastPara="1" wrap="square" lIns="0" tIns="45700" rIns="0" bIns="45700" anchor="ctr" anchorCtr="0">
            <a:noAutofit/>
          </a:bodyPr>
          <a:lstStyle/>
          <a:p>
            <a:pPr algn="ctr">
              <a:buClr>
                <a:srgbClr val="000000"/>
              </a:buClr>
              <a:buSzPts val="600"/>
            </a:pPr>
            <a:r>
              <a:rPr lang="en" sz="2400" b="1">
                <a:solidFill>
                  <a:schemeClr val="lt1"/>
                </a:solidFill>
              </a:rPr>
              <a:t>Kualitas Proses Pembelajaran</a:t>
            </a:r>
            <a:endParaRPr sz="2400">
              <a:solidFill>
                <a:schemeClr val="lt1"/>
              </a:solidFill>
            </a:endParaRPr>
          </a:p>
        </p:txBody>
      </p:sp>
      <p:sp>
        <p:nvSpPr>
          <p:cNvPr id="2316" name="Google Shape;2316;p223"/>
          <p:cNvSpPr/>
          <p:nvPr/>
        </p:nvSpPr>
        <p:spPr>
          <a:xfrm>
            <a:off x="4973767" y="2128167"/>
            <a:ext cx="2812400" cy="1187600"/>
          </a:xfrm>
          <a:prstGeom prst="roundRect">
            <a:avLst>
              <a:gd name="adj" fmla="val 16667"/>
            </a:avLst>
          </a:prstGeom>
          <a:solidFill>
            <a:srgbClr val="073763"/>
          </a:solidFill>
          <a:ln>
            <a:noFill/>
          </a:ln>
        </p:spPr>
        <p:txBody>
          <a:bodyPr spcFirstLastPara="1" wrap="square" lIns="0" tIns="45700" rIns="0" bIns="45700" anchor="ctr" anchorCtr="0">
            <a:noAutofit/>
          </a:bodyPr>
          <a:lstStyle/>
          <a:p>
            <a:pPr algn="ctr">
              <a:buClr>
                <a:srgbClr val="000000"/>
              </a:buClr>
              <a:buSzPts val="600"/>
            </a:pPr>
            <a:r>
              <a:rPr lang="en" sz="2400" b="1">
                <a:solidFill>
                  <a:schemeClr val="lt1"/>
                </a:solidFill>
              </a:rPr>
              <a:t>Lingkungan Belajar</a:t>
            </a:r>
            <a:endParaRPr sz="2400">
              <a:solidFill>
                <a:schemeClr val="lt1"/>
              </a:solidFill>
            </a:endParaRPr>
          </a:p>
        </p:txBody>
      </p:sp>
      <p:sp>
        <p:nvSpPr>
          <p:cNvPr id="2317" name="Google Shape;2317;p223"/>
          <p:cNvSpPr/>
          <p:nvPr/>
        </p:nvSpPr>
        <p:spPr>
          <a:xfrm>
            <a:off x="8703767" y="3759300"/>
            <a:ext cx="2746000" cy="1187600"/>
          </a:xfrm>
          <a:prstGeom prst="roundRect">
            <a:avLst>
              <a:gd name="adj" fmla="val 16667"/>
            </a:avLst>
          </a:prstGeom>
          <a:solidFill>
            <a:srgbClr val="073763"/>
          </a:solidFill>
          <a:ln w="9525" cap="flat" cmpd="sng">
            <a:solidFill>
              <a:srgbClr val="073763"/>
            </a:solidFill>
            <a:prstDash val="solid"/>
            <a:round/>
            <a:headEnd type="none" w="sm" len="sm"/>
            <a:tailEnd type="none" w="sm" len="sm"/>
          </a:ln>
        </p:spPr>
        <p:txBody>
          <a:bodyPr spcFirstLastPara="1" wrap="square" lIns="0" tIns="45700" rIns="0" bIns="45700" anchor="ctr" anchorCtr="0">
            <a:noAutofit/>
          </a:bodyPr>
          <a:lstStyle/>
          <a:p>
            <a:pPr algn="ctr">
              <a:buClr>
                <a:srgbClr val="000000"/>
              </a:buClr>
              <a:buSzPts val="600"/>
            </a:pPr>
            <a:r>
              <a:rPr lang="en" sz="2400" b="1">
                <a:solidFill>
                  <a:schemeClr val="lt1"/>
                </a:solidFill>
              </a:rPr>
              <a:t>Hasil belajar murid</a:t>
            </a:r>
            <a:endParaRPr sz="2400">
              <a:solidFill>
                <a:schemeClr val="lt1"/>
              </a:solidFill>
            </a:endParaRPr>
          </a:p>
        </p:txBody>
      </p:sp>
      <p:sp>
        <p:nvSpPr>
          <p:cNvPr id="2318" name="Google Shape;2318;p223"/>
          <p:cNvSpPr/>
          <p:nvPr/>
        </p:nvSpPr>
        <p:spPr>
          <a:xfrm>
            <a:off x="749900" y="3759300"/>
            <a:ext cx="2746000" cy="1187600"/>
          </a:xfrm>
          <a:prstGeom prst="roundRect">
            <a:avLst>
              <a:gd name="adj" fmla="val 16667"/>
            </a:avLst>
          </a:prstGeom>
          <a:solidFill>
            <a:srgbClr val="073763"/>
          </a:solidFill>
          <a:ln>
            <a:noFill/>
          </a:ln>
        </p:spPr>
        <p:txBody>
          <a:bodyPr spcFirstLastPara="1" wrap="square" lIns="0" tIns="45700" rIns="0" bIns="45700" anchor="ctr" anchorCtr="0">
            <a:noAutofit/>
          </a:bodyPr>
          <a:lstStyle/>
          <a:p>
            <a:pPr algn="ctr">
              <a:buClr>
                <a:srgbClr val="000000"/>
              </a:buClr>
              <a:buSzPts val="600"/>
            </a:pPr>
            <a:r>
              <a:rPr lang="en" sz="2400" b="1">
                <a:solidFill>
                  <a:schemeClr val="lt1"/>
                </a:solidFill>
              </a:rPr>
              <a:t>Tata kelola dan perbaikan pembelajaran</a:t>
            </a:r>
            <a:endParaRPr sz="2400">
              <a:solidFill>
                <a:schemeClr val="lt1"/>
              </a:solidFill>
            </a:endParaRPr>
          </a:p>
        </p:txBody>
      </p:sp>
      <p:sp>
        <p:nvSpPr>
          <p:cNvPr id="2319" name="Google Shape;2319;p223"/>
          <p:cNvSpPr/>
          <p:nvPr/>
        </p:nvSpPr>
        <p:spPr>
          <a:xfrm>
            <a:off x="8014500" y="3830100"/>
            <a:ext cx="554000" cy="1046000"/>
          </a:xfrm>
          <a:prstGeom prst="rightArrow">
            <a:avLst>
              <a:gd name="adj1" fmla="val 50000"/>
              <a:gd name="adj2" fmla="val 50000"/>
            </a:avLst>
          </a:prstGeom>
          <a:solidFill>
            <a:srgbClr val="073763"/>
          </a:solidFill>
          <a:ln w="9525" cap="flat" cmpd="sng">
            <a:solidFill>
              <a:srgbClr val="073763"/>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2320" name="Google Shape;2320;p223"/>
          <p:cNvSpPr/>
          <p:nvPr/>
        </p:nvSpPr>
        <p:spPr>
          <a:xfrm rot="5400000">
            <a:off x="6197567" y="3014533"/>
            <a:ext cx="364800" cy="1046000"/>
          </a:xfrm>
          <a:prstGeom prst="rightArrow">
            <a:avLst>
              <a:gd name="adj1" fmla="val 50000"/>
              <a:gd name="adj2" fmla="val 50000"/>
            </a:avLst>
          </a:prstGeom>
          <a:solidFill>
            <a:srgbClr val="073763"/>
          </a:solidFill>
          <a:ln w="9525" cap="flat" cmpd="sng">
            <a:solidFill>
              <a:srgbClr val="073763"/>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2321" name="Google Shape;2321;p223"/>
          <p:cNvSpPr/>
          <p:nvPr/>
        </p:nvSpPr>
        <p:spPr>
          <a:xfrm>
            <a:off x="3986767" y="3830100"/>
            <a:ext cx="554000" cy="1046000"/>
          </a:xfrm>
          <a:prstGeom prst="rightArrow">
            <a:avLst>
              <a:gd name="adj1" fmla="val 50000"/>
              <a:gd name="adj2" fmla="val 50000"/>
            </a:avLst>
          </a:prstGeom>
          <a:solidFill>
            <a:srgbClr val="073763"/>
          </a:solidFill>
          <a:ln w="9525" cap="flat" cmpd="sng">
            <a:solidFill>
              <a:srgbClr val="073763"/>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2322" name="Google Shape;2322;p223"/>
          <p:cNvSpPr/>
          <p:nvPr/>
        </p:nvSpPr>
        <p:spPr>
          <a:xfrm rot="5400000">
            <a:off x="1841667" y="3014533"/>
            <a:ext cx="318800" cy="1046000"/>
          </a:xfrm>
          <a:prstGeom prst="rightArrow">
            <a:avLst>
              <a:gd name="adj1" fmla="val 50000"/>
              <a:gd name="adj2" fmla="val 50000"/>
            </a:avLst>
          </a:prstGeom>
          <a:solidFill>
            <a:srgbClr val="073763"/>
          </a:solidFill>
          <a:ln w="9525" cap="flat" cmpd="sng">
            <a:solidFill>
              <a:srgbClr val="073763"/>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2323" name="Google Shape;2323;p223"/>
          <p:cNvSpPr/>
          <p:nvPr/>
        </p:nvSpPr>
        <p:spPr>
          <a:xfrm>
            <a:off x="3956951" y="2198967"/>
            <a:ext cx="554000" cy="1046000"/>
          </a:xfrm>
          <a:prstGeom prst="rightArrow">
            <a:avLst>
              <a:gd name="adj1" fmla="val 50000"/>
              <a:gd name="adj2" fmla="val 50000"/>
            </a:avLst>
          </a:prstGeom>
          <a:solidFill>
            <a:srgbClr val="073763"/>
          </a:solidFill>
          <a:ln w="9525" cap="flat" cmpd="sng">
            <a:solidFill>
              <a:srgbClr val="073763"/>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2324" name="Google Shape;2324;p223"/>
          <p:cNvSpPr txBox="1"/>
          <p:nvPr/>
        </p:nvSpPr>
        <p:spPr>
          <a:xfrm>
            <a:off x="8568500" y="2281700"/>
            <a:ext cx="3556800" cy="1477287"/>
          </a:xfrm>
          <a:prstGeom prst="rect">
            <a:avLst/>
          </a:prstGeom>
          <a:noFill/>
          <a:ln>
            <a:noFill/>
          </a:ln>
        </p:spPr>
        <p:txBody>
          <a:bodyPr spcFirstLastPara="1" wrap="square" lIns="121900" tIns="121900" rIns="121900" bIns="121900" anchor="t" anchorCtr="0">
            <a:spAutoFit/>
          </a:bodyPr>
          <a:lstStyle/>
          <a:p>
            <a:pPr marL="152396" indent="-177796">
              <a:buClr>
                <a:schemeClr val="dk1"/>
              </a:buClr>
              <a:buSzPts val="1200"/>
              <a:buChar char="●"/>
            </a:pPr>
            <a:r>
              <a:rPr lang="en" sz="1600">
                <a:solidFill>
                  <a:schemeClr val="dk1"/>
                </a:solidFill>
              </a:rPr>
              <a:t>Memiliki kompetensi literasi, numerasi, dan karakter melebihi level yang diharapkan</a:t>
            </a:r>
            <a:endParaRPr sz="1600">
              <a:solidFill>
                <a:schemeClr val="dk1"/>
              </a:solidFill>
            </a:endParaRPr>
          </a:p>
          <a:p>
            <a:pPr marL="152396" indent="-177796">
              <a:buClr>
                <a:schemeClr val="dk1"/>
              </a:buClr>
              <a:buSzPts val="1200"/>
              <a:buChar char="●"/>
            </a:pPr>
            <a:r>
              <a:rPr lang="en" sz="1600">
                <a:solidFill>
                  <a:schemeClr val="dk1"/>
                </a:solidFill>
              </a:rPr>
              <a:t>Hasil belajar merata untuk semua kelompok gender, sosial ekonomi</a:t>
            </a:r>
            <a:endParaRPr sz="1600">
              <a:solidFill>
                <a:schemeClr val="dk1"/>
              </a:solidFill>
            </a:endParaRPr>
          </a:p>
        </p:txBody>
      </p:sp>
      <p:sp>
        <p:nvSpPr>
          <p:cNvPr id="2325" name="Google Shape;2325;p223"/>
          <p:cNvSpPr txBox="1"/>
          <p:nvPr/>
        </p:nvSpPr>
        <p:spPr>
          <a:xfrm>
            <a:off x="4890633" y="4845300"/>
            <a:ext cx="5181600" cy="1723508"/>
          </a:xfrm>
          <a:prstGeom prst="rect">
            <a:avLst/>
          </a:prstGeom>
          <a:noFill/>
          <a:ln>
            <a:noFill/>
          </a:ln>
        </p:spPr>
        <p:txBody>
          <a:bodyPr spcFirstLastPara="1" wrap="square" lIns="121900" tIns="121900" rIns="121900" bIns="121900" anchor="t" anchorCtr="0">
            <a:spAutoFit/>
          </a:bodyPr>
          <a:lstStyle/>
          <a:p>
            <a:pPr marL="228594" indent="-228594">
              <a:buClr>
                <a:schemeClr val="dk1"/>
              </a:buClr>
              <a:buSzPts val="1200"/>
              <a:buChar char="●"/>
            </a:pPr>
            <a:r>
              <a:rPr lang="en" sz="1600">
                <a:solidFill>
                  <a:schemeClr val="dk1"/>
                </a:solidFill>
              </a:rPr>
              <a:t>Berpusat pada peserta didik </a:t>
            </a:r>
            <a:endParaRPr sz="1600">
              <a:solidFill>
                <a:schemeClr val="dk1"/>
              </a:solidFill>
            </a:endParaRPr>
          </a:p>
          <a:p>
            <a:pPr marL="228594" indent="-228594">
              <a:buClr>
                <a:schemeClr val="dk1"/>
              </a:buClr>
              <a:buSzPts val="1200"/>
              <a:buChar char="●"/>
            </a:pPr>
            <a:r>
              <a:rPr lang="en" sz="1600">
                <a:solidFill>
                  <a:schemeClr val="dk1"/>
                </a:solidFill>
              </a:rPr>
              <a:t>Suasana kelas kondusif untuk pembelajaran</a:t>
            </a:r>
            <a:endParaRPr sz="1600">
              <a:solidFill>
                <a:schemeClr val="dk1"/>
              </a:solidFill>
            </a:endParaRPr>
          </a:p>
          <a:p>
            <a:pPr marL="228594" indent="-228594">
              <a:buClr>
                <a:schemeClr val="dk1"/>
              </a:buClr>
              <a:buSzPts val="1200"/>
              <a:buChar char="●"/>
            </a:pPr>
            <a:r>
              <a:rPr lang="en" sz="1600">
                <a:solidFill>
                  <a:schemeClr val="dk1"/>
                </a:solidFill>
              </a:rPr>
              <a:t>Penerapan disiplin positif </a:t>
            </a:r>
            <a:endParaRPr sz="1600">
              <a:solidFill>
                <a:schemeClr val="dk1"/>
              </a:solidFill>
            </a:endParaRPr>
          </a:p>
          <a:p>
            <a:pPr marL="228594" indent="-228594">
              <a:buClr>
                <a:schemeClr val="dk1"/>
              </a:buClr>
              <a:buSzPts val="1200"/>
              <a:buChar char="●"/>
            </a:pPr>
            <a:r>
              <a:rPr lang="en" sz="1600">
                <a:solidFill>
                  <a:schemeClr val="dk1"/>
                </a:solidFill>
              </a:rPr>
              <a:t>Peserta didik merasa kompeten dan dihargai sebagai bagian dari kelas</a:t>
            </a:r>
            <a:endParaRPr sz="1600">
              <a:solidFill>
                <a:schemeClr val="dk1"/>
              </a:solidFill>
            </a:endParaRPr>
          </a:p>
          <a:p>
            <a:pPr marL="228594" indent="-228594">
              <a:buClr>
                <a:schemeClr val="dk1"/>
              </a:buClr>
              <a:buSzPts val="1200"/>
              <a:buChar char="●"/>
            </a:pPr>
            <a:r>
              <a:rPr lang="en" sz="1600">
                <a:solidFill>
                  <a:schemeClr val="dk1"/>
                </a:solidFill>
              </a:rPr>
              <a:t>Mendukung siswa membangun pemahaman baru</a:t>
            </a:r>
            <a:endParaRPr sz="1600">
              <a:solidFill>
                <a:schemeClr val="dk1"/>
              </a:solidFill>
            </a:endParaRPr>
          </a:p>
        </p:txBody>
      </p:sp>
      <p:sp>
        <p:nvSpPr>
          <p:cNvPr id="2326" name="Google Shape;2326;p223"/>
          <p:cNvSpPr txBox="1"/>
          <p:nvPr/>
        </p:nvSpPr>
        <p:spPr>
          <a:xfrm>
            <a:off x="650500" y="843601"/>
            <a:ext cx="4448000" cy="1231066"/>
          </a:xfrm>
          <a:prstGeom prst="rect">
            <a:avLst/>
          </a:prstGeom>
          <a:noFill/>
          <a:ln>
            <a:noFill/>
          </a:ln>
        </p:spPr>
        <p:txBody>
          <a:bodyPr spcFirstLastPara="1" wrap="square" lIns="121900" tIns="121900" rIns="121900" bIns="121900" anchor="t" anchorCtr="0">
            <a:spAutoFit/>
          </a:bodyPr>
          <a:lstStyle/>
          <a:p>
            <a:pPr marL="228594" indent="-253994">
              <a:buClr>
                <a:schemeClr val="dk1"/>
              </a:buClr>
              <a:buSzPts val="1200"/>
              <a:buChar char="●"/>
            </a:pPr>
            <a:r>
              <a:rPr lang="en" sz="1600">
                <a:solidFill>
                  <a:schemeClr val="dk1"/>
                </a:solidFill>
              </a:rPr>
              <a:t>Seluruh GTK bersertifikat pendidik </a:t>
            </a:r>
            <a:endParaRPr sz="1600">
              <a:solidFill>
                <a:schemeClr val="dk1"/>
              </a:solidFill>
            </a:endParaRPr>
          </a:p>
          <a:p>
            <a:pPr marL="228594" indent="-253994">
              <a:buClr>
                <a:schemeClr val="dk1"/>
              </a:buClr>
              <a:buSzPts val="1200"/>
              <a:buChar char="●"/>
            </a:pPr>
            <a:r>
              <a:rPr lang="en" sz="1600">
                <a:solidFill>
                  <a:schemeClr val="dk1"/>
                </a:solidFill>
              </a:rPr>
              <a:t>Guru mengikuti pelatihan sesuai kebutuhan</a:t>
            </a:r>
            <a:endParaRPr sz="1600">
              <a:solidFill>
                <a:schemeClr val="dk1"/>
              </a:solidFill>
            </a:endParaRPr>
          </a:p>
          <a:p>
            <a:pPr marL="228594" indent="-253994">
              <a:buClr>
                <a:schemeClr val="dk1"/>
              </a:buClr>
              <a:buSzPts val="1200"/>
              <a:buChar char="●"/>
            </a:pPr>
            <a:r>
              <a:rPr lang="en" sz="1600">
                <a:solidFill>
                  <a:schemeClr val="dk1"/>
                </a:solidFill>
              </a:rPr>
              <a:t>Nilai uji kompetensi guru di atas standar</a:t>
            </a:r>
            <a:endParaRPr sz="1600">
              <a:solidFill>
                <a:schemeClr val="dk1"/>
              </a:solidFill>
            </a:endParaRPr>
          </a:p>
          <a:p>
            <a:pPr marL="228594" indent="-253994">
              <a:buClr>
                <a:schemeClr val="dk1"/>
              </a:buClr>
              <a:buSzPts val="1200"/>
              <a:buChar char="●"/>
            </a:pPr>
            <a:r>
              <a:rPr lang="en" sz="1600">
                <a:solidFill>
                  <a:schemeClr val="dk1"/>
                </a:solidFill>
              </a:rPr>
              <a:t>Melakukan pengimbasan</a:t>
            </a:r>
            <a:endParaRPr sz="1600">
              <a:solidFill>
                <a:schemeClr val="dk1"/>
              </a:solidFill>
            </a:endParaRPr>
          </a:p>
        </p:txBody>
      </p:sp>
      <p:sp>
        <p:nvSpPr>
          <p:cNvPr id="2327" name="Google Shape;2327;p223"/>
          <p:cNvSpPr txBox="1"/>
          <p:nvPr/>
        </p:nvSpPr>
        <p:spPr>
          <a:xfrm>
            <a:off x="4996900" y="967767"/>
            <a:ext cx="4000000" cy="1231066"/>
          </a:xfrm>
          <a:prstGeom prst="rect">
            <a:avLst/>
          </a:prstGeom>
          <a:noFill/>
          <a:ln>
            <a:noFill/>
          </a:ln>
        </p:spPr>
        <p:txBody>
          <a:bodyPr spcFirstLastPara="1" wrap="square" lIns="121900" tIns="121900" rIns="121900" bIns="121900" anchor="t" anchorCtr="0">
            <a:spAutoFit/>
          </a:bodyPr>
          <a:lstStyle/>
          <a:p>
            <a:pPr marL="152396" indent="-177796">
              <a:buClr>
                <a:schemeClr val="dk1"/>
              </a:buClr>
              <a:buSzPts val="1200"/>
              <a:buChar char="●"/>
            </a:pPr>
            <a:r>
              <a:rPr lang="en" sz="1600">
                <a:solidFill>
                  <a:schemeClr val="dk1"/>
                </a:solidFill>
              </a:rPr>
              <a:t>Peserta didik merasa aman dan nyaman (secara fisik dan psikologis) </a:t>
            </a:r>
            <a:endParaRPr sz="1600">
              <a:solidFill>
                <a:schemeClr val="dk1"/>
              </a:solidFill>
            </a:endParaRPr>
          </a:p>
          <a:p>
            <a:pPr marL="152396" indent="-177796">
              <a:buClr>
                <a:schemeClr val="dk1"/>
              </a:buClr>
              <a:buSzPts val="1200"/>
              <a:buChar char="●"/>
            </a:pPr>
            <a:r>
              <a:rPr lang="en" sz="1600">
                <a:solidFill>
                  <a:schemeClr val="dk1"/>
                </a:solidFill>
              </a:rPr>
              <a:t>Satuan pendidikan menerima perbedaan dan keberagaman </a:t>
            </a:r>
            <a:endParaRPr sz="1600">
              <a:solidFill>
                <a:schemeClr val="dk1"/>
              </a:solidFill>
            </a:endParaRPr>
          </a:p>
        </p:txBody>
      </p:sp>
      <p:sp>
        <p:nvSpPr>
          <p:cNvPr id="2328" name="Google Shape;2328;p223"/>
          <p:cNvSpPr txBox="1"/>
          <p:nvPr/>
        </p:nvSpPr>
        <p:spPr>
          <a:xfrm>
            <a:off x="650500" y="4946900"/>
            <a:ext cx="3860400" cy="984845"/>
          </a:xfrm>
          <a:prstGeom prst="rect">
            <a:avLst/>
          </a:prstGeom>
          <a:noFill/>
          <a:ln>
            <a:noFill/>
          </a:ln>
        </p:spPr>
        <p:txBody>
          <a:bodyPr spcFirstLastPara="1" wrap="square" lIns="121900" tIns="121900" rIns="121900" bIns="121900" anchor="t" anchorCtr="0">
            <a:spAutoFit/>
          </a:bodyPr>
          <a:lstStyle/>
          <a:p>
            <a:pPr marL="228594" indent="-220128">
              <a:buClr>
                <a:schemeClr val="dk1"/>
              </a:buClr>
              <a:buSzPts val="1200"/>
              <a:buChar char="●"/>
            </a:pPr>
            <a:r>
              <a:rPr lang="en" sz="1600">
                <a:solidFill>
                  <a:schemeClr val="dk1"/>
                </a:solidFill>
              </a:rPr>
              <a:t>Menyusun perencanaan, anggaran, dan kebijakan berbasis data</a:t>
            </a:r>
            <a:endParaRPr sz="1600">
              <a:solidFill>
                <a:schemeClr val="dk1"/>
              </a:solidFill>
            </a:endParaRPr>
          </a:p>
          <a:p>
            <a:pPr marL="228594" indent="-220128">
              <a:buClr>
                <a:schemeClr val="dk1"/>
              </a:buClr>
              <a:buSzPts val="1200"/>
              <a:buChar char="●"/>
            </a:pPr>
            <a:r>
              <a:rPr lang="en" sz="1600">
                <a:solidFill>
                  <a:schemeClr val="dk1"/>
                </a:solidFill>
              </a:rPr>
              <a:t>Refleksi dan perbaikan pembelajaran </a:t>
            </a:r>
            <a:endParaRPr sz="1600">
              <a:solidFill>
                <a:schemeClr val="dk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332"/>
        <p:cNvGrpSpPr/>
        <p:nvPr/>
      </p:nvGrpSpPr>
      <p:grpSpPr>
        <a:xfrm>
          <a:off x="0" y="0"/>
          <a:ext cx="0" cy="0"/>
          <a:chOff x="0" y="0"/>
          <a:chExt cx="0" cy="0"/>
        </a:xfrm>
      </p:grpSpPr>
      <p:sp>
        <p:nvSpPr>
          <p:cNvPr id="2333" name="Google Shape;2333;p224"/>
          <p:cNvSpPr txBox="1">
            <a:spLocks noGrp="1"/>
          </p:cNvSpPr>
          <p:nvPr>
            <p:ph type="sldNum" idx="12"/>
          </p:nvPr>
        </p:nvSpPr>
        <p:spPr>
          <a:xfrm>
            <a:off x="11357279" y="6540880"/>
            <a:ext cx="792400" cy="246400"/>
          </a:xfrm>
          <a:prstGeom prst="rect">
            <a:avLst/>
          </a:prstGeom>
        </p:spPr>
        <p:txBody>
          <a:bodyPr spcFirstLastPara="1" vert="horz" wrap="square" lIns="68567" tIns="34267" rIns="68567" bIns="34267" rtlCol="0" anchor="ctr" anchorCtr="0">
            <a:noAutofit/>
          </a:bodyPr>
          <a:lstStyle/>
          <a:p>
            <a:fld id="{00000000-1234-1234-1234-123412341234}" type="slidenum">
              <a:rPr lang="en"/>
              <a:pPr/>
              <a:t>4</a:t>
            </a:fld>
            <a:endParaRPr/>
          </a:p>
        </p:txBody>
      </p:sp>
      <p:sp>
        <p:nvSpPr>
          <p:cNvPr id="2334" name="Google Shape;2334;p224"/>
          <p:cNvSpPr txBox="1">
            <a:spLocks noGrp="1"/>
          </p:cNvSpPr>
          <p:nvPr>
            <p:ph type="title"/>
          </p:nvPr>
        </p:nvSpPr>
        <p:spPr>
          <a:xfrm>
            <a:off x="0" y="0"/>
            <a:ext cx="12192000" cy="776000"/>
          </a:xfrm>
          <a:prstGeom prst="rect">
            <a:avLst/>
          </a:prstGeom>
        </p:spPr>
        <p:txBody>
          <a:bodyPr spcFirstLastPara="1" vert="horz" wrap="square" lIns="91433" tIns="45700" rIns="91433" bIns="45700" rtlCol="0" anchor="t" anchorCtr="0">
            <a:noAutofit/>
          </a:bodyPr>
          <a:lstStyle/>
          <a:p>
            <a:pPr algn="just">
              <a:lnSpc>
                <a:spcPct val="100000"/>
              </a:lnSpc>
            </a:pPr>
            <a:r>
              <a:rPr lang="en"/>
              <a:t>Satuan pendidikan khusus berkualitas hasil belajar muridnya sesuai dengan ragam disabilitasnya dan memiliki kemandirian</a:t>
            </a:r>
            <a:endParaRPr/>
          </a:p>
          <a:p>
            <a:endParaRPr/>
          </a:p>
        </p:txBody>
      </p:sp>
      <p:sp>
        <p:nvSpPr>
          <p:cNvPr id="2335" name="Google Shape;2335;p224"/>
          <p:cNvSpPr/>
          <p:nvPr/>
        </p:nvSpPr>
        <p:spPr>
          <a:xfrm>
            <a:off x="8676067" y="3900900"/>
            <a:ext cx="2746000" cy="1046000"/>
          </a:xfrm>
          <a:prstGeom prst="roundRect">
            <a:avLst>
              <a:gd name="adj" fmla="val 16667"/>
            </a:avLst>
          </a:prstGeom>
          <a:solidFill>
            <a:srgbClr val="073763"/>
          </a:solidFill>
          <a:ln>
            <a:noFill/>
          </a:ln>
        </p:spPr>
        <p:txBody>
          <a:bodyPr spcFirstLastPara="1" wrap="square" lIns="0" tIns="45700" rIns="0" bIns="45700" anchor="ctr" anchorCtr="0">
            <a:noAutofit/>
          </a:bodyPr>
          <a:lstStyle/>
          <a:p>
            <a:pPr algn="ctr">
              <a:buClr>
                <a:srgbClr val="000000"/>
              </a:buClr>
              <a:buSzPts val="600"/>
            </a:pPr>
            <a:r>
              <a:rPr lang="en" sz="2400" b="1">
                <a:solidFill>
                  <a:schemeClr val="lt1"/>
                </a:solidFill>
              </a:rPr>
              <a:t>Hasil belajar murid</a:t>
            </a:r>
            <a:endParaRPr sz="2400">
              <a:solidFill>
                <a:schemeClr val="lt1"/>
              </a:solidFill>
            </a:endParaRPr>
          </a:p>
        </p:txBody>
      </p:sp>
      <p:sp>
        <p:nvSpPr>
          <p:cNvPr id="2336" name="Google Shape;2336;p224"/>
          <p:cNvSpPr txBox="1"/>
          <p:nvPr/>
        </p:nvSpPr>
        <p:spPr>
          <a:xfrm>
            <a:off x="8676100" y="1212901"/>
            <a:ext cx="3556800" cy="2462172"/>
          </a:xfrm>
          <a:prstGeom prst="rect">
            <a:avLst/>
          </a:prstGeom>
          <a:noFill/>
          <a:ln>
            <a:noFill/>
          </a:ln>
        </p:spPr>
        <p:txBody>
          <a:bodyPr spcFirstLastPara="1" wrap="square" lIns="121900" tIns="121900" rIns="121900" bIns="121900" anchor="t" anchorCtr="0">
            <a:spAutoFit/>
          </a:bodyPr>
          <a:lstStyle/>
          <a:p>
            <a:pPr marL="152396" indent="-177796">
              <a:buClr>
                <a:schemeClr val="dk1"/>
              </a:buClr>
              <a:buSzPts val="1200"/>
              <a:buChar char="●"/>
            </a:pPr>
            <a:r>
              <a:rPr lang="en" sz="1600">
                <a:solidFill>
                  <a:schemeClr val="dk1"/>
                </a:solidFill>
              </a:rPr>
              <a:t>Memiliki kompetensi literasi, numerasi, dan karakter sesuai dengan ragam disabilitasnya</a:t>
            </a:r>
            <a:endParaRPr sz="1600">
              <a:solidFill>
                <a:schemeClr val="dk1"/>
              </a:solidFill>
            </a:endParaRPr>
          </a:p>
          <a:p>
            <a:pPr marL="152396" indent="-177796">
              <a:buClr>
                <a:schemeClr val="dk1"/>
              </a:buClr>
              <a:buSzPts val="1200"/>
              <a:buChar char="●"/>
            </a:pPr>
            <a:r>
              <a:rPr lang="en" sz="1600">
                <a:solidFill>
                  <a:schemeClr val="dk1"/>
                </a:solidFill>
              </a:rPr>
              <a:t>Hasil belajar sesuai ragam disabilitas merata untuk semua kelompok gender, sosial ekonomi,</a:t>
            </a:r>
            <a:endParaRPr sz="1600">
              <a:solidFill>
                <a:schemeClr val="dk1"/>
              </a:solidFill>
            </a:endParaRPr>
          </a:p>
          <a:p>
            <a:pPr marL="152396" indent="-177796">
              <a:buClr>
                <a:schemeClr val="dk1"/>
              </a:buClr>
              <a:buSzPts val="1200"/>
              <a:buChar char="●"/>
            </a:pPr>
            <a:r>
              <a:rPr lang="en" sz="1600">
                <a:solidFill>
                  <a:schemeClr val="dk1"/>
                </a:solidFill>
              </a:rPr>
              <a:t>Memiliki keterampilan untuk bekerja</a:t>
            </a:r>
            <a:endParaRPr sz="1600">
              <a:solidFill>
                <a:schemeClr val="dk1"/>
              </a:solidFill>
            </a:endParaRPr>
          </a:p>
          <a:p>
            <a:pPr marL="152396" indent="-177796">
              <a:buClr>
                <a:schemeClr val="dk1"/>
              </a:buClr>
              <a:buSzPts val="1200"/>
              <a:buChar char="●"/>
            </a:pPr>
            <a:r>
              <a:rPr lang="en" sz="1600">
                <a:solidFill>
                  <a:schemeClr val="dk1"/>
                </a:solidFill>
              </a:rPr>
              <a:t>Memiliki kemandirian untuk mengurus diri sendiri</a:t>
            </a:r>
            <a:endParaRPr sz="1600">
              <a:solidFill>
                <a:schemeClr val="dk1"/>
              </a:solidFill>
            </a:endParaRPr>
          </a:p>
        </p:txBody>
      </p:sp>
      <p:sp>
        <p:nvSpPr>
          <p:cNvPr id="2337" name="Google Shape;2337;p224"/>
          <p:cNvSpPr txBox="1"/>
          <p:nvPr/>
        </p:nvSpPr>
        <p:spPr>
          <a:xfrm>
            <a:off x="4835800" y="4876100"/>
            <a:ext cx="6885200" cy="1723508"/>
          </a:xfrm>
          <a:prstGeom prst="rect">
            <a:avLst/>
          </a:prstGeom>
          <a:noFill/>
          <a:ln>
            <a:noFill/>
          </a:ln>
        </p:spPr>
        <p:txBody>
          <a:bodyPr spcFirstLastPara="1" wrap="square" lIns="121900" tIns="121900" rIns="121900" bIns="121900" anchor="t" anchorCtr="0">
            <a:spAutoFit/>
          </a:bodyPr>
          <a:lstStyle/>
          <a:p>
            <a:pPr marL="152396" indent="-177796">
              <a:buClr>
                <a:schemeClr val="dk1"/>
              </a:buClr>
              <a:buSzPts val="1200"/>
              <a:buChar char="●"/>
            </a:pPr>
            <a:r>
              <a:rPr lang="en" sz="1600">
                <a:solidFill>
                  <a:schemeClr val="dk1"/>
                </a:solidFill>
              </a:rPr>
              <a:t>Berpusat pada peserta didik </a:t>
            </a:r>
            <a:endParaRPr sz="1600">
              <a:solidFill>
                <a:schemeClr val="dk1"/>
              </a:solidFill>
            </a:endParaRPr>
          </a:p>
          <a:p>
            <a:pPr marL="152396" indent="-177796">
              <a:buClr>
                <a:schemeClr val="dk1"/>
              </a:buClr>
              <a:buSzPts val="1200"/>
              <a:buChar char="●"/>
            </a:pPr>
            <a:r>
              <a:rPr lang="en" sz="1600">
                <a:solidFill>
                  <a:schemeClr val="dk1"/>
                </a:solidFill>
              </a:rPr>
              <a:t>Suasana kelas kondusif untuk pembelajaran</a:t>
            </a:r>
            <a:endParaRPr sz="1600">
              <a:solidFill>
                <a:schemeClr val="dk1"/>
              </a:solidFill>
            </a:endParaRPr>
          </a:p>
          <a:p>
            <a:pPr marL="152396" indent="-177796">
              <a:buClr>
                <a:schemeClr val="dk1"/>
              </a:buClr>
              <a:buSzPts val="1200"/>
              <a:buChar char="●"/>
            </a:pPr>
            <a:r>
              <a:rPr lang="en" sz="1600">
                <a:solidFill>
                  <a:schemeClr val="dk1"/>
                </a:solidFill>
              </a:rPr>
              <a:t>Penerapan disiplin positif </a:t>
            </a:r>
            <a:endParaRPr sz="1600">
              <a:solidFill>
                <a:schemeClr val="dk1"/>
              </a:solidFill>
            </a:endParaRPr>
          </a:p>
          <a:p>
            <a:pPr marL="152396" indent="-177796">
              <a:buClr>
                <a:schemeClr val="dk1"/>
              </a:buClr>
              <a:buSzPts val="1200"/>
              <a:buChar char="●"/>
            </a:pPr>
            <a:r>
              <a:rPr lang="en" sz="1600">
                <a:solidFill>
                  <a:schemeClr val="dk1"/>
                </a:solidFill>
              </a:rPr>
              <a:t>Peserta didik merasa kompeten dan dihargai sebagai bagian dari kelas</a:t>
            </a:r>
            <a:endParaRPr sz="1600">
              <a:solidFill>
                <a:schemeClr val="dk1"/>
              </a:solidFill>
            </a:endParaRPr>
          </a:p>
          <a:p>
            <a:pPr marL="152396" indent="-177796">
              <a:buClr>
                <a:schemeClr val="dk1"/>
              </a:buClr>
              <a:buSzPts val="1200"/>
              <a:buChar char="●"/>
            </a:pPr>
            <a:r>
              <a:rPr lang="en" sz="1600">
                <a:solidFill>
                  <a:schemeClr val="dk1"/>
                </a:solidFill>
              </a:rPr>
              <a:t>Mendukung siswa membangun pemahaman baru</a:t>
            </a:r>
            <a:endParaRPr sz="1600">
              <a:solidFill>
                <a:schemeClr val="dk1"/>
              </a:solidFill>
            </a:endParaRPr>
          </a:p>
          <a:p>
            <a:pPr marL="152396" indent="-177796">
              <a:buClr>
                <a:schemeClr val="dk1"/>
              </a:buClr>
              <a:buSzPts val="1200"/>
              <a:buChar char="●"/>
            </a:pPr>
            <a:r>
              <a:rPr lang="en" sz="1600">
                <a:solidFill>
                  <a:schemeClr val="dk1"/>
                </a:solidFill>
              </a:rPr>
              <a:t>Menyesuaikan ragam disabilitas</a:t>
            </a:r>
            <a:endParaRPr sz="1600">
              <a:solidFill>
                <a:schemeClr val="dk1"/>
              </a:solidFill>
            </a:endParaRPr>
          </a:p>
        </p:txBody>
      </p:sp>
      <p:sp>
        <p:nvSpPr>
          <p:cNvPr id="2338" name="Google Shape;2338;p224"/>
          <p:cNvSpPr txBox="1"/>
          <p:nvPr/>
        </p:nvSpPr>
        <p:spPr>
          <a:xfrm>
            <a:off x="486833" y="706401"/>
            <a:ext cx="4544800" cy="1723508"/>
          </a:xfrm>
          <a:prstGeom prst="rect">
            <a:avLst/>
          </a:prstGeom>
          <a:noFill/>
          <a:ln>
            <a:noFill/>
          </a:ln>
        </p:spPr>
        <p:txBody>
          <a:bodyPr spcFirstLastPara="1" wrap="square" lIns="121900" tIns="121900" rIns="121900" bIns="121900" anchor="t" anchorCtr="0">
            <a:spAutoFit/>
          </a:bodyPr>
          <a:lstStyle/>
          <a:p>
            <a:pPr marL="152396" indent="-177796">
              <a:buClr>
                <a:schemeClr val="dk1"/>
              </a:buClr>
              <a:buSzPts val="1200"/>
              <a:buChar char="●"/>
            </a:pPr>
            <a:r>
              <a:rPr lang="en" sz="1600">
                <a:solidFill>
                  <a:schemeClr val="dk1"/>
                </a:solidFill>
              </a:rPr>
              <a:t>Seluruh GTK bersertifikat pendidik </a:t>
            </a:r>
            <a:endParaRPr sz="1600">
              <a:solidFill>
                <a:schemeClr val="dk1"/>
              </a:solidFill>
            </a:endParaRPr>
          </a:p>
          <a:p>
            <a:pPr marL="152396" indent="-177796">
              <a:buClr>
                <a:schemeClr val="dk1"/>
              </a:buClr>
              <a:buSzPts val="1200"/>
              <a:buChar char="●"/>
            </a:pPr>
            <a:r>
              <a:rPr lang="en" sz="1600">
                <a:solidFill>
                  <a:schemeClr val="dk1"/>
                </a:solidFill>
              </a:rPr>
              <a:t>Mengikuti pelatihan sesuai kebutuhan</a:t>
            </a:r>
            <a:endParaRPr sz="1600">
              <a:solidFill>
                <a:schemeClr val="dk1"/>
              </a:solidFill>
            </a:endParaRPr>
          </a:p>
          <a:p>
            <a:pPr marL="152396" indent="-177796">
              <a:buClr>
                <a:schemeClr val="dk1"/>
              </a:buClr>
              <a:buSzPts val="1200"/>
              <a:buChar char="●"/>
            </a:pPr>
            <a:r>
              <a:rPr lang="en" sz="1600">
                <a:solidFill>
                  <a:schemeClr val="dk1"/>
                </a:solidFill>
              </a:rPr>
              <a:t>Nilai uji kompetensi guru di atas standar</a:t>
            </a:r>
            <a:endParaRPr sz="1600">
              <a:solidFill>
                <a:schemeClr val="dk1"/>
              </a:solidFill>
            </a:endParaRPr>
          </a:p>
          <a:p>
            <a:pPr marL="152396" indent="-177796">
              <a:buClr>
                <a:schemeClr val="dk1"/>
              </a:buClr>
              <a:buSzPts val="1200"/>
              <a:buChar char="●"/>
            </a:pPr>
            <a:r>
              <a:rPr lang="en" sz="1600">
                <a:solidFill>
                  <a:schemeClr val="dk1"/>
                </a:solidFill>
              </a:rPr>
              <a:t>Melakukan pengimbasan</a:t>
            </a:r>
            <a:endParaRPr sz="1600">
              <a:solidFill>
                <a:schemeClr val="dk1"/>
              </a:solidFill>
            </a:endParaRPr>
          </a:p>
          <a:p>
            <a:pPr marL="152396" indent="-177796">
              <a:buClr>
                <a:schemeClr val="dk1"/>
              </a:buClr>
              <a:buSzPts val="1200"/>
              <a:buChar char="●"/>
            </a:pPr>
            <a:r>
              <a:rPr lang="en" sz="1600">
                <a:solidFill>
                  <a:schemeClr val="dk1"/>
                </a:solidFill>
              </a:rPr>
              <a:t>Memiliki keahlian memfasilitasi pembelajaran sesuai ragam disabilitas peserta didik</a:t>
            </a:r>
            <a:endParaRPr sz="1600">
              <a:solidFill>
                <a:schemeClr val="dk1"/>
              </a:solidFill>
            </a:endParaRPr>
          </a:p>
        </p:txBody>
      </p:sp>
      <p:sp>
        <p:nvSpPr>
          <p:cNvPr id="2339" name="Google Shape;2339;p224"/>
          <p:cNvSpPr txBox="1"/>
          <p:nvPr/>
        </p:nvSpPr>
        <p:spPr>
          <a:xfrm>
            <a:off x="4973767" y="706400"/>
            <a:ext cx="3766000" cy="1723508"/>
          </a:xfrm>
          <a:prstGeom prst="rect">
            <a:avLst/>
          </a:prstGeom>
          <a:noFill/>
          <a:ln>
            <a:noFill/>
          </a:ln>
        </p:spPr>
        <p:txBody>
          <a:bodyPr spcFirstLastPara="1" wrap="square" lIns="121900" tIns="121900" rIns="121900" bIns="121900" anchor="t" anchorCtr="0">
            <a:spAutoFit/>
          </a:bodyPr>
          <a:lstStyle/>
          <a:p>
            <a:pPr marL="152396" indent="-177796">
              <a:buClr>
                <a:schemeClr val="dk1"/>
              </a:buClr>
              <a:buSzPts val="1200"/>
              <a:buChar char="●"/>
            </a:pPr>
            <a:r>
              <a:rPr lang="en" sz="1600">
                <a:solidFill>
                  <a:schemeClr val="dk1"/>
                </a:solidFill>
              </a:rPr>
              <a:t>Peserta didik merasa aman dan nyaman (secara fisik dan psikologis) </a:t>
            </a:r>
            <a:endParaRPr sz="1600">
              <a:solidFill>
                <a:schemeClr val="dk1"/>
              </a:solidFill>
            </a:endParaRPr>
          </a:p>
          <a:p>
            <a:pPr marL="152396" indent="-177796">
              <a:buClr>
                <a:schemeClr val="dk1"/>
              </a:buClr>
              <a:buSzPts val="1200"/>
              <a:buChar char="●"/>
            </a:pPr>
            <a:r>
              <a:rPr lang="en" sz="1600">
                <a:solidFill>
                  <a:schemeClr val="dk1"/>
                </a:solidFill>
              </a:rPr>
              <a:t>Satuan pendidikan menerima perbedaan dan keberagaman </a:t>
            </a:r>
            <a:endParaRPr sz="1600">
              <a:solidFill>
                <a:schemeClr val="dk1"/>
              </a:solidFill>
            </a:endParaRPr>
          </a:p>
          <a:p>
            <a:pPr marL="152396" indent="-177796">
              <a:buClr>
                <a:schemeClr val="dk1"/>
              </a:buClr>
              <a:buSzPts val="1200"/>
              <a:buChar char="●"/>
            </a:pPr>
            <a:r>
              <a:rPr lang="en" sz="1600">
                <a:solidFill>
                  <a:schemeClr val="dk1"/>
                </a:solidFill>
              </a:rPr>
              <a:t>lingkungan belajar dan media pembelajaran mudah diakses </a:t>
            </a:r>
            <a:endParaRPr sz="1600">
              <a:solidFill>
                <a:schemeClr val="dk1"/>
              </a:solidFill>
            </a:endParaRPr>
          </a:p>
        </p:txBody>
      </p:sp>
      <p:sp>
        <p:nvSpPr>
          <p:cNvPr id="2340" name="Google Shape;2340;p224"/>
          <p:cNvSpPr/>
          <p:nvPr/>
        </p:nvSpPr>
        <p:spPr>
          <a:xfrm>
            <a:off x="762300" y="2369000"/>
            <a:ext cx="2746000" cy="1116800"/>
          </a:xfrm>
          <a:prstGeom prst="roundRect">
            <a:avLst>
              <a:gd name="adj" fmla="val 16667"/>
            </a:avLst>
          </a:prstGeom>
          <a:solidFill>
            <a:srgbClr val="073763"/>
          </a:solidFill>
          <a:ln>
            <a:noFill/>
          </a:ln>
        </p:spPr>
        <p:txBody>
          <a:bodyPr spcFirstLastPara="1" wrap="square" lIns="0" tIns="45700" rIns="0" bIns="45700" anchor="ctr" anchorCtr="0">
            <a:noAutofit/>
          </a:bodyPr>
          <a:lstStyle/>
          <a:p>
            <a:pPr algn="ctr">
              <a:buClr>
                <a:srgbClr val="000000"/>
              </a:buClr>
              <a:buSzPts val="600"/>
            </a:pPr>
            <a:r>
              <a:rPr lang="en" sz="2400" b="1">
                <a:solidFill>
                  <a:schemeClr val="lt1"/>
                </a:solidFill>
              </a:rPr>
              <a:t>Kompetensi guru dan kepala sekolah</a:t>
            </a:r>
            <a:endParaRPr sz="2400">
              <a:solidFill>
                <a:schemeClr val="lt1"/>
              </a:solidFill>
            </a:endParaRPr>
          </a:p>
        </p:txBody>
      </p:sp>
      <p:sp>
        <p:nvSpPr>
          <p:cNvPr id="2341" name="Google Shape;2341;p224"/>
          <p:cNvSpPr/>
          <p:nvPr/>
        </p:nvSpPr>
        <p:spPr>
          <a:xfrm>
            <a:off x="5045800" y="3929333"/>
            <a:ext cx="2746000" cy="1046000"/>
          </a:xfrm>
          <a:prstGeom prst="roundRect">
            <a:avLst>
              <a:gd name="adj" fmla="val 16667"/>
            </a:avLst>
          </a:prstGeom>
          <a:solidFill>
            <a:srgbClr val="073763"/>
          </a:solidFill>
          <a:ln w="9525" cap="flat" cmpd="sng">
            <a:solidFill>
              <a:srgbClr val="073763"/>
            </a:solidFill>
            <a:prstDash val="solid"/>
            <a:round/>
            <a:headEnd type="none" w="sm" len="sm"/>
            <a:tailEnd type="none" w="sm" len="sm"/>
          </a:ln>
        </p:spPr>
        <p:txBody>
          <a:bodyPr spcFirstLastPara="1" wrap="square" lIns="0" tIns="45700" rIns="0" bIns="45700" anchor="ctr" anchorCtr="0">
            <a:noAutofit/>
          </a:bodyPr>
          <a:lstStyle/>
          <a:p>
            <a:pPr algn="ctr">
              <a:buClr>
                <a:srgbClr val="000000"/>
              </a:buClr>
              <a:buSzPts val="600"/>
            </a:pPr>
            <a:r>
              <a:rPr lang="en" sz="2400" b="1">
                <a:solidFill>
                  <a:schemeClr val="lt1"/>
                </a:solidFill>
              </a:rPr>
              <a:t>Kualitas Proses Pembelajaran</a:t>
            </a:r>
            <a:endParaRPr sz="2400">
              <a:solidFill>
                <a:schemeClr val="lt1"/>
              </a:solidFill>
            </a:endParaRPr>
          </a:p>
        </p:txBody>
      </p:sp>
      <p:sp>
        <p:nvSpPr>
          <p:cNvPr id="2342" name="Google Shape;2342;p224"/>
          <p:cNvSpPr/>
          <p:nvPr/>
        </p:nvSpPr>
        <p:spPr>
          <a:xfrm>
            <a:off x="4987933" y="2369000"/>
            <a:ext cx="2812400" cy="1116800"/>
          </a:xfrm>
          <a:prstGeom prst="roundRect">
            <a:avLst>
              <a:gd name="adj" fmla="val 16667"/>
            </a:avLst>
          </a:prstGeom>
          <a:solidFill>
            <a:srgbClr val="073763"/>
          </a:solidFill>
          <a:ln>
            <a:noFill/>
          </a:ln>
        </p:spPr>
        <p:txBody>
          <a:bodyPr spcFirstLastPara="1" wrap="square" lIns="0" tIns="45700" rIns="0" bIns="45700" anchor="ctr" anchorCtr="0">
            <a:noAutofit/>
          </a:bodyPr>
          <a:lstStyle/>
          <a:p>
            <a:pPr algn="ctr">
              <a:buClr>
                <a:srgbClr val="000000"/>
              </a:buClr>
              <a:buSzPts val="600"/>
            </a:pPr>
            <a:r>
              <a:rPr lang="en" sz="2400" b="1">
                <a:solidFill>
                  <a:schemeClr val="lt1"/>
                </a:solidFill>
              </a:rPr>
              <a:t>Lingkungan Belajar</a:t>
            </a:r>
            <a:endParaRPr sz="2400">
              <a:solidFill>
                <a:schemeClr val="lt1"/>
              </a:solidFill>
            </a:endParaRPr>
          </a:p>
        </p:txBody>
      </p:sp>
      <p:sp>
        <p:nvSpPr>
          <p:cNvPr id="2343" name="Google Shape;2343;p224"/>
          <p:cNvSpPr/>
          <p:nvPr/>
        </p:nvSpPr>
        <p:spPr>
          <a:xfrm>
            <a:off x="764067" y="3929333"/>
            <a:ext cx="2746000" cy="1046000"/>
          </a:xfrm>
          <a:prstGeom prst="roundRect">
            <a:avLst>
              <a:gd name="adj" fmla="val 16667"/>
            </a:avLst>
          </a:prstGeom>
          <a:solidFill>
            <a:srgbClr val="073763"/>
          </a:solidFill>
          <a:ln>
            <a:noFill/>
          </a:ln>
        </p:spPr>
        <p:txBody>
          <a:bodyPr spcFirstLastPara="1" wrap="square" lIns="0" tIns="45700" rIns="0" bIns="45700" anchor="ctr" anchorCtr="0">
            <a:noAutofit/>
          </a:bodyPr>
          <a:lstStyle/>
          <a:p>
            <a:pPr algn="ctr">
              <a:buClr>
                <a:srgbClr val="000000"/>
              </a:buClr>
              <a:buSzPts val="600"/>
            </a:pPr>
            <a:r>
              <a:rPr lang="en" sz="2400" b="1">
                <a:solidFill>
                  <a:schemeClr val="lt1"/>
                </a:solidFill>
              </a:rPr>
              <a:t>Tata kelola dan perbaikan pembelajaran</a:t>
            </a:r>
            <a:endParaRPr sz="2400">
              <a:solidFill>
                <a:schemeClr val="lt1"/>
              </a:solidFill>
            </a:endParaRPr>
          </a:p>
        </p:txBody>
      </p:sp>
      <p:sp>
        <p:nvSpPr>
          <p:cNvPr id="2344" name="Google Shape;2344;p224"/>
          <p:cNvSpPr/>
          <p:nvPr/>
        </p:nvSpPr>
        <p:spPr>
          <a:xfrm>
            <a:off x="8028667" y="4000133"/>
            <a:ext cx="554000" cy="1046000"/>
          </a:xfrm>
          <a:prstGeom prst="rightArrow">
            <a:avLst>
              <a:gd name="adj1" fmla="val 50000"/>
              <a:gd name="adj2" fmla="val 50000"/>
            </a:avLst>
          </a:prstGeom>
          <a:solidFill>
            <a:srgbClr val="073763"/>
          </a:solidFill>
          <a:ln w="9525" cap="flat" cmpd="sng">
            <a:solidFill>
              <a:srgbClr val="073763"/>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2345" name="Google Shape;2345;p224"/>
          <p:cNvSpPr/>
          <p:nvPr/>
        </p:nvSpPr>
        <p:spPr>
          <a:xfrm rot="5400000">
            <a:off x="6211733" y="3184567"/>
            <a:ext cx="364800" cy="1046000"/>
          </a:xfrm>
          <a:prstGeom prst="rightArrow">
            <a:avLst>
              <a:gd name="adj1" fmla="val 50000"/>
              <a:gd name="adj2" fmla="val 50000"/>
            </a:avLst>
          </a:prstGeom>
          <a:solidFill>
            <a:srgbClr val="073763"/>
          </a:solidFill>
          <a:ln w="9525" cap="flat" cmpd="sng">
            <a:solidFill>
              <a:srgbClr val="073763"/>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2346" name="Google Shape;2346;p224"/>
          <p:cNvSpPr/>
          <p:nvPr/>
        </p:nvSpPr>
        <p:spPr>
          <a:xfrm>
            <a:off x="4000933" y="4000133"/>
            <a:ext cx="554000" cy="1046000"/>
          </a:xfrm>
          <a:prstGeom prst="rightArrow">
            <a:avLst>
              <a:gd name="adj1" fmla="val 50000"/>
              <a:gd name="adj2" fmla="val 50000"/>
            </a:avLst>
          </a:prstGeom>
          <a:solidFill>
            <a:srgbClr val="073763"/>
          </a:solidFill>
          <a:ln w="9525" cap="flat" cmpd="sng">
            <a:solidFill>
              <a:srgbClr val="073763"/>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2347" name="Google Shape;2347;p224"/>
          <p:cNvSpPr/>
          <p:nvPr/>
        </p:nvSpPr>
        <p:spPr>
          <a:xfrm rot="5400000">
            <a:off x="1855833" y="3184567"/>
            <a:ext cx="318800" cy="1046000"/>
          </a:xfrm>
          <a:prstGeom prst="rightArrow">
            <a:avLst>
              <a:gd name="adj1" fmla="val 50000"/>
              <a:gd name="adj2" fmla="val 50000"/>
            </a:avLst>
          </a:prstGeom>
          <a:solidFill>
            <a:srgbClr val="073763"/>
          </a:solidFill>
          <a:ln w="9525" cap="flat" cmpd="sng">
            <a:solidFill>
              <a:srgbClr val="073763"/>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2348" name="Google Shape;2348;p224"/>
          <p:cNvSpPr/>
          <p:nvPr/>
        </p:nvSpPr>
        <p:spPr>
          <a:xfrm>
            <a:off x="3971117" y="2369000"/>
            <a:ext cx="554000" cy="1046000"/>
          </a:xfrm>
          <a:prstGeom prst="rightArrow">
            <a:avLst>
              <a:gd name="adj1" fmla="val 50000"/>
              <a:gd name="adj2" fmla="val 50000"/>
            </a:avLst>
          </a:prstGeom>
          <a:solidFill>
            <a:srgbClr val="073763"/>
          </a:solidFill>
          <a:ln w="9525" cap="flat" cmpd="sng">
            <a:solidFill>
              <a:srgbClr val="073763"/>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2349" name="Google Shape;2349;p224"/>
          <p:cNvSpPr txBox="1"/>
          <p:nvPr/>
        </p:nvSpPr>
        <p:spPr>
          <a:xfrm>
            <a:off x="650500" y="4946900"/>
            <a:ext cx="3860400" cy="984845"/>
          </a:xfrm>
          <a:prstGeom prst="rect">
            <a:avLst/>
          </a:prstGeom>
          <a:noFill/>
          <a:ln>
            <a:noFill/>
          </a:ln>
        </p:spPr>
        <p:txBody>
          <a:bodyPr spcFirstLastPara="1" wrap="square" lIns="121900" tIns="121900" rIns="121900" bIns="121900" anchor="t" anchorCtr="0">
            <a:spAutoFit/>
          </a:bodyPr>
          <a:lstStyle/>
          <a:p>
            <a:pPr marL="228594" indent="-220128">
              <a:buClr>
                <a:schemeClr val="dk1"/>
              </a:buClr>
              <a:buSzPts val="1200"/>
              <a:buChar char="●"/>
            </a:pPr>
            <a:r>
              <a:rPr lang="en" sz="1600">
                <a:solidFill>
                  <a:schemeClr val="dk1"/>
                </a:solidFill>
              </a:rPr>
              <a:t>Menyusun perencanaan, anggaran, dan kebijakan berbasis data</a:t>
            </a:r>
            <a:endParaRPr sz="1600">
              <a:solidFill>
                <a:schemeClr val="dk1"/>
              </a:solidFill>
            </a:endParaRPr>
          </a:p>
          <a:p>
            <a:pPr marL="228594" indent="-220128">
              <a:buClr>
                <a:schemeClr val="dk1"/>
              </a:buClr>
              <a:buSzPts val="1200"/>
              <a:buChar char="●"/>
            </a:pPr>
            <a:r>
              <a:rPr lang="en" sz="1600">
                <a:solidFill>
                  <a:schemeClr val="dk1"/>
                </a:solidFill>
              </a:rPr>
              <a:t>Refleksi dan perbaikan pembelajaran </a:t>
            </a:r>
            <a:endParaRPr sz="1600">
              <a:solidFill>
                <a:schemeClr val="dk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353"/>
        <p:cNvGrpSpPr/>
        <p:nvPr/>
      </p:nvGrpSpPr>
      <p:grpSpPr>
        <a:xfrm>
          <a:off x="0" y="0"/>
          <a:ext cx="0" cy="0"/>
          <a:chOff x="0" y="0"/>
          <a:chExt cx="0" cy="0"/>
        </a:xfrm>
      </p:grpSpPr>
      <p:sp>
        <p:nvSpPr>
          <p:cNvPr id="2354" name="Google Shape;2354;p225"/>
          <p:cNvSpPr txBox="1">
            <a:spLocks noGrp="1"/>
          </p:cNvSpPr>
          <p:nvPr>
            <p:ph type="sldNum" idx="12"/>
          </p:nvPr>
        </p:nvSpPr>
        <p:spPr>
          <a:xfrm>
            <a:off x="11357279" y="6540880"/>
            <a:ext cx="792400" cy="246400"/>
          </a:xfrm>
          <a:prstGeom prst="rect">
            <a:avLst/>
          </a:prstGeom>
        </p:spPr>
        <p:txBody>
          <a:bodyPr spcFirstLastPara="1" vert="horz" wrap="square" lIns="68567" tIns="34267" rIns="68567" bIns="34267" rtlCol="0" anchor="ctr" anchorCtr="0">
            <a:noAutofit/>
          </a:bodyPr>
          <a:lstStyle/>
          <a:p>
            <a:fld id="{00000000-1234-1234-1234-123412341234}" type="slidenum">
              <a:rPr lang="en"/>
              <a:pPr/>
              <a:t>5</a:t>
            </a:fld>
            <a:endParaRPr/>
          </a:p>
        </p:txBody>
      </p:sp>
      <p:sp>
        <p:nvSpPr>
          <p:cNvPr id="2355" name="Google Shape;2355;p225"/>
          <p:cNvSpPr txBox="1">
            <a:spLocks noGrp="1"/>
          </p:cNvSpPr>
          <p:nvPr>
            <p:ph type="title"/>
          </p:nvPr>
        </p:nvSpPr>
        <p:spPr>
          <a:xfrm>
            <a:off x="0" y="0"/>
            <a:ext cx="12192000" cy="764400"/>
          </a:xfrm>
          <a:prstGeom prst="rect">
            <a:avLst/>
          </a:prstGeom>
        </p:spPr>
        <p:txBody>
          <a:bodyPr spcFirstLastPara="1" vert="horz" wrap="square" lIns="91433" tIns="45700" rIns="91433" bIns="45700" rtlCol="0" anchor="t" anchorCtr="0">
            <a:noAutofit/>
          </a:bodyPr>
          <a:lstStyle/>
          <a:p>
            <a:pPr algn="just">
              <a:lnSpc>
                <a:spcPct val="100000"/>
              </a:lnSpc>
            </a:pPr>
            <a:r>
              <a:rPr lang="en"/>
              <a:t>Program kesetaraan berkualitas hasil belajar muridnya melebihi level yang diharapkan, merata, dan memiliki keterampilan fungsional</a:t>
            </a:r>
            <a:endParaRPr/>
          </a:p>
          <a:p>
            <a:endParaRPr/>
          </a:p>
        </p:txBody>
      </p:sp>
      <p:sp>
        <p:nvSpPr>
          <p:cNvPr id="2356" name="Google Shape;2356;p225"/>
          <p:cNvSpPr/>
          <p:nvPr/>
        </p:nvSpPr>
        <p:spPr>
          <a:xfrm>
            <a:off x="8703767" y="3759300"/>
            <a:ext cx="2746000" cy="1187600"/>
          </a:xfrm>
          <a:prstGeom prst="roundRect">
            <a:avLst>
              <a:gd name="adj" fmla="val 16667"/>
            </a:avLst>
          </a:prstGeom>
          <a:solidFill>
            <a:srgbClr val="073763"/>
          </a:solidFill>
          <a:ln>
            <a:noFill/>
          </a:ln>
        </p:spPr>
        <p:txBody>
          <a:bodyPr spcFirstLastPara="1" wrap="square" lIns="0" tIns="45700" rIns="0" bIns="45700" anchor="ctr" anchorCtr="0">
            <a:noAutofit/>
          </a:bodyPr>
          <a:lstStyle/>
          <a:p>
            <a:pPr algn="ctr">
              <a:buClr>
                <a:srgbClr val="000000"/>
              </a:buClr>
              <a:buSzPts val="600"/>
            </a:pPr>
            <a:r>
              <a:rPr lang="en" sz="2400" b="1">
                <a:solidFill>
                  <a:schemeClr val="lt1"/>
                </a:solidFill>
              </a:rPr>
              <a:t>Hasil belajar murid</a:t>
            </a:r>
            <a:endParaRPr sz="2400">
              <a:solidFill>
                <a:schemeClr val="lt1"/>
              </a:solidFill>
            </a:endParaRPr>
          </a:p>
        </p:txBody>
      </p:sp>
      <p:sp>
        <p:nvSpPr>
          <p:cNvPr id="2357" name="Google Shape;2357;p225"/>
          <p:cNvSpPr txBox="1"/>
          <p:nvPr/>
        </p:nvSpPr>
        <p:spPr>
          <a:xfrm>
            <a:off x="8568500" y="1790851"/>
            <a:ext cx="3556800" cy="1969730"/>
          </a:xfrm>
          <a:prstGeom prst="rect">
            <a:avLst/>
          </a:prstGeom>
          <a:noFill/>
          <a:ln>
            <a:noFill/>
          </a:ln>
        </p:spPr>
        <p:txBody>
          <a:bodyPr spcFirstLastPara="1" wrap="square" lIns="121900" tIns="121900" rIns="121900" bIns="121900" anchor="t" anchorCtr="0">
            <a:spAutoFit/>
          </a:bodyPr>
          <a:lstStyle/>
          <a:p>
            <a:pPr marL="152396" indent="-177796">
              <a:buClr>
                <a:schemeClr val="dk1"/>
              </a:buClr>
              <a:buSzPts val="1200"/>
              <a:buChar char="●"/>
            </a:pPr>
            <a:r>
              <a:rPr lang="en" sz="1600">
                <a:solidFill>
                  <a:schemeClr val="dk1"/>
                </a:solidFill>
              </a:rPr>
              <a:t>Memiliki kompetensi literasi, numerasi, dan karakter melebihi level yang diharapkan</a:t>
            </a:r>
            <a:endParaRPr sz="1600">
              <a:solidFill>
                <a:schemeClr val="dk1"/>
              </a:solidFill>
            </a:endParaRPr>
          </a:p>
          <a:p>
            <a:pPr marL="152396" indent="-177796">
              <a:buClr>
                <a:schemeClr val="dk1"/>
              </a:buClr>
              <a:buSzPts val="1200"/>
              <a:buChar char="●"/>
            </a:pPr>
            <a:r>
              <a:rPr lang="en" sz="1600">
                <a:solidFill>
                  <a:schemeClr val="dk1"/>
                </a:solidFill>
              </a:rPr>
              <a:t>Hasil belajar merata untuk semua kelompok gender, sosial ekonomi</a:t>
            </a:r>
            <a:endParaRPr sz="1600">
              <a:solidFill>
                <a:schemeClr val="dk1"/>
              </a:solidFill>
            </a:endParaRPr>
          </a:p>
          <a:p>
            <a:pPr marL="152396" indent="-177796">
              <a:buClr>
                <a:schemeClr val="dk1"/>
              </a:buClr>
              <a:buSzPts val="1200"/>
              <a:buChar char="●"/>
            </a:pPr>
            <a:r>
              <a:rPr lang="en" sz="1600">
                <a:solidFill>
                  <a:schemeClr val="dk1"/>
                </a:solidFill>
              </a:rPr>
              <a:t>Peserta didik memiliki keterampilan fungsional</a:t>
            </a:r>
            <a:endParaRPr sz="1600">
              <a:solidFill>
                <a:schemeClr val="dk1"/>
              </a:solidFill>
            </a:endParaRPr>
          </a:p>
        </p:txBody>
      </p:sp>
      <p:sp>
        <p:nvSpPr>
          <p:cNvPr id="2358" name="Google Shape;2358;p225"/>
          <p:cNvSpPr txBox="1"/>
          <p:nvPr/>
        </p:nvSpPr>
        <p:spPr>
          <a:xfrm>
            <a:off x="4890633" y="4845300"/>
            <a:ext cx="7038000" cy="1723508"/>
          </a:xfrm>
          <a:prstGeom prst="rect">
            <a:avLst/>
          </a:prstGeom>
          <a:noFill/>
          <a:ln>
            <a:noFill/>
          </a:ln>
        </p:spPr>
        <p:txBody>
          <a:bodyPr spcFirstLastPara="1" wrap="square" lIns="121900" tIns="121900" rIns="121900" bIns="121900" anchor="t" anchorCtr="0">
            <a:spAutoFit/>
          </a:bodyPr>
          <a:lstStyle/>
          <a:p>
            <a:pPr marL="228594" indent="-228594">
              <a:buClr>
                <a:schemeClr val="dk1"/>
              </a:buClr>
              <a:buSzPts val="1200"/>
              <a:buChar char="●"/>
            </a:pPr>
            <a:r>
              <a:rPr lang="en" sz="1600">
                <a:solidFill>
                  <a:schemeClr val="dk1"/>
                </a:solidFill>
              </a:rPr>
              <a:t>Berpusat pada peserta didik </a:t>
            </a:r>
            <a:endParaRPr sz="1600">
              <a:solidFill>
                <a:schemeClr val="dk1"/>
              </a:solidFill>
            </a:endParaRPr>
          </a:p>
          <a:p>
            <a:pPr marL="228594" indent="-228594">
              <a:buClr>
                <a:schemeClr val="dk1"/>
              </a:buClr>
              <a:buSzPts val="1200"/>
              <a:buChar char="●"/>
            </a:pPr>
            <a:r>
              <a:rPr lang="en" sz="1600">
                <a:solidFill>
                  <a:schemeClr val="dk1"/>
                </a:solidFill>
              </a:rPr>
              <a:t>Suasana kelas kondusif untuk pembelajaran</a:t>
            </a:r>
            <a:endParaRPr sz="1600">
              <a:solidFill>
                <a:schemeClr val="dk1"/>
              </a:solidFill>
            </a:endParaRPr>
          </a:p>
          <a:p>
            <a:pPr marL="228594" indent="-228594">
              <a:buClr>
                <a:schemeClr val="dk1"/>
              </a:buClr>
              <a:buSzPts val="1200"/>
              <a:buChar char="●"/>
            </a:pPr>
            <a:r>
              <a:rPr lang="en" sz="1600">
                <a:solidFill>
                  <a:schemeClr val="dk1"/>
                </a:solidFill>
              </a:rPr>
              <a:t>Penerapan disiplin positif </a:t>
            </a:r>
            <a:endParaRPr sz="1600">
              <a:solidFill>
                <a:schemeClr val="dk1"/>
              </a:solidFill>
            </a:endParaRPr>
          </a:p>
          <a:p>
            <a:pPr marL="228594" indent="-228594">
              <a:buClr>
                <a:schemeClr val="dk1"/>
              </a:buClr>
              <a:buSzPts val="1200"/>
              <a:buChar char="●"/>
            </a:pPr>
            <a:r>
              <a:rPr lang="en" sz="1600">
                <a:solidFill>
                  <a:schemeClr val="dk1"/>
                </a:solidFill>
              </a:rPr>
              <a:t>Peserta didik merasa kompeten dan dihargai sebagai bagian dari kelas</a:t>
            </a:r>
            <a:endParaRPr sz="1600">
              <a:solidFill>
                <a:schemeClr val="dk1"/>
              </a:solidFill>
            </a:endParaRPr>
          </a:p>
          <a:p>
            <a:pPr marL="228594" indent="-228594">
              <a:buClr>
                <a:schemeClr val="dk1"/>
              </a:buClr>
              <a:buSzPts val="1200"/>
              <a:buChar char="●"/>
            </a:pPr>
            <a:r>
              <a:rPr lang="en" sz="1600">
                <a:solidFill>
                  <a:schemeClr val="dk1"/>
                </a:solidFill>
              </a:rPr>
              <a:t>Mendukung siswa membangun pemahaman baru</a:t>
            </a:r>
            <a:endParaRPr sz="1600">
              <a:solidFill>
                <a:schemeClr val="dk1"/>
              </a:solidFill>
            </a:endParaRPr>
          </a:p>
          <a:p>
            <a:pPr marL="228594" indent="-228594">
              <a:buClr>
                <a:schemeClr val="dk1"/>
              </a:buClr>
              <a:buSzPts val="1200"/>
              <a:buChar char="●"/>
            </a:pPr>
            <a:r>
              <a:rPr lang="en" sz="1600">
                <a:solidFill>
                  <a:schemeClr val="dk1"/>
                </a:solidFill>
              </a:rPr>
              <a:t>Melakukan pembelajaran bermakna salah satunya dengan PBL</a:t>
            </a:r>
            <a:endParaRPr sz="1600">
              <a:solidFill>
                <a:schemeClr val="dk1"/>
              </a:solidFill>
            </a:endParaRPr>
          </a:p>
        </p:txBody>
      </p:sp>
      <p:sp>
        <p:nvSpPr>
          <p:cNvPr id="2359" name="Google Shape;2359;p225"/>
          <p:cNvSpPr txBox="1"/>
          <p:nvPr/>
        </p:nvSpPr>
        <p:spPr>
          <a:xfrm>
            <a:off x="650500" y="4946900"/>
            <a:ext cx="3860400" cy="984845"/>
          </a:xfrm>
          <a:prstGeom prst="rect">
            <a:avLst/>
          </a:prstGeom>
          <a:noFill/>
          <a:ln>
            <a:noFill/>
          </a:ln>
        </p:spPr>
        <p:txBody>
          <a:bodyPr spcFirstLastPara="1" wrap="square" lIns="121900" tIns="121900" rIns="121900" bIns="121900" anchor="t" anchorCtr="0">
            <a:spAutoFit/>
          </a:bodyPr>
          <a:lstStyle/>
          <a:p>
            <a:pPr marL="228594" indent="-220128">
              <a:buClr>
                <a:schemeClr val="dk1"/>
              </a:buClr>
              <a:buSzPts val="1200"/>
              <a:buChar char="●"/>
            </a:pPr>
            <a:r>
              <a:rPr lang="en" sz="1600">
                <a:solidFill>
                  <a:schemeClr val="dk1"/>
                </a:solidFill>
              </a:rPr>
              <a:t>Menyusun perencanaan, anggaran, dan kebijakan berbasis data</a:t>
            </a:r>
            <a:endParaRPr sz="1600">
              <a:solidFill>
                <a:schemeClr val="dk1"/>
              </a:solidFill>
            </a:endParaRPr>
          </a:p>
          <a:p>
            <a:pPr marL="228594" indent="-220128">
              <a:buClr>
                <a:schemeClr val="dk1"/>
              </a:buClr>
              <a:buSzPts val="1200"/>
              <a:buChar char="●"/>
            </a:pPr>
            <a:r>
              <a:rPr lang="en" sz="1600">
                <a:solidFill>
                  <a:schemeClr val="dk1"/>
                </a:solidFill>
              </a:rPr>
              <a:t>Refleksi dan perbaikan pembelajaran </a:t>
            </a:r>
            <a:endParaRPr sz="1600">
              <a:solidFill>
                <a:schemeClr val="dk1"/>
              </a:solidFill>
            </a:endParaRPr>
          </a:p>
        </p:txBody>
      </p:sp>
      <p:sp>
        <p:nvSpPr>
          <p:cNvPr id="2360" name="Google Shape;2360;p225"/>
          <p:cNvSpPr txBox="1"/>
          <p:nvPr/>
        </p:nvSpPr>
        <p:spPr>
          <a:xfrm>
            <a:off x="650500" y="866167"/>
            <a:ext cx="4448000" cy="1231066"/>
          </a:xfrm>
          <a:prstGeom prst="rect">
            <a:avLst/>
          </a:prstGeom>
          <a:noFill/>
          <a:ln>
            <a:noFill/>
          </a:ln>
        </p:spPr>
        <p:txBody>
          <a:bodyPr spcFirstLastPara="1" wrap="square" lIns="121900" tIns="121900" rIns="121900" bIns="121900" anchor="t" anchorCtr="0">
            <a:spAutoFit/>
          </a:bodyPr>
          <a:lstStyle/>
          <a:p>
            <a:pPr marL="228594" indent="-253994">
              <a:buClr>
                <a:schemeClr val="dk1"/>
              </a:buClr>
              <a:buSzPts val="1200"/>
              <a:buChar char="●"/>
            </a:pPr>
            <a:r>
              <a:rPr lang="en" sz="1600">
                <a:solidFill>
                  <a:schemeClr val="dk1"/>
                </a:solidFill>
              </a:rPr>
              <a:t>Seluruh GTK bersertifikat pendidik </a:t>
            </a:r>
            <a:endParaRPr sz="1600">
              <a:solidFill>
                <a:schemeClr val="dk1"/>
              </a:solidFill>
            </a:endParaRPr>
          </a:p>
          <a:p>
            <a:pPr marL="228594" indent="-253994">
              <a:buClr>
                <a:schemeClr val="dk1"/>
              </a:buClr>
              <a:buSzPts val="1200"/>
              <a:buChar char="●"/>
            </a:pPr>
            <a:r>
              <a:rPr lang="en" sz="1600">
                <a:solidFill>
                  <a:schemeClr val="dk1"/>
                </a:solidFill>
              </a:rPr>
              <a:t>Guru mengikuti pelatihan sesuai kebutuhan</a:t>
            </a:r>
            <a:endParaRPr sz="1600">
              <a:solidFill>
                <a:schemeClr val="dk1"/>
              </a:solidFill>
            </a:endParaRPr>
          </a:p>
          <a:p>
            <a:pPr marL="228594" indent="-253994">
              <a:buClr>
                <a:schemeClr val="dk1"/>
              </a:buClr>
              <a:buSzPts val="1200"/>
              <a:buChar char="●"/>
            </a:pPr>
            <a:r>
              <a:rPr lang="en" sz="1600">
                <a:solidFill>
                  <a:schemeClr val="dk1"/>
                </a:solidFill>
              </a:rPr>
              <a:t>Nilai uji kompetensi guru di atas standar</a:t>
            </a:r>
            <a:endParaRPr sz="1600">
              <a:solidFill>
                <a:schemeClr val="dk1"/>
              </a:solidFill>
            </a:endParaRPr>
          </a:p>
          <a:p>
            <a:pPr marL="228594" indent="-253994">
              <a:buClr>
                <a:schemeClr val="dk1"/>
              </a:buClr>
              <a:buSzPts val="1200"/>
              <a:buChar char="●"/>
            </a:pPr>
            <a:r>
              <a:rPr lang="en" sz="1600">
                <a:solidFill>
                  <a:schemeClr val="dk1"/>
                </a:solidFill>
              </a:rPr>
              <a:t>Melakukan pengimbasan</a:t>
            </a:r>
            <a:endParaRPr sz="1600">
              <a:solidFill>
                <a:schemeClr val="dk1"/>
              </a:solidFill>
            </a:endParaRPr>
          </a:p>
        </p:txBody>
      </p:sp>
      <p:sp>
        <p:nvSpPr>
          <p:cNvPr id="2361" name="Google Shape;2361;p225"/>
          <p:cNvSpPr txBox="1"/>
          <p:nvPr/>
        </p:nvSpPr>
        <p:spPr>
          <a:xfrm>
            <a:off x="4996900" y="866167"/>
            <a:ext cx="4000000" cy="1231066"/>
          </a:xfrm>
          <a:prstGeom prst="rect">
            <a:avLst/>
          </a:prstGeom>
          <a:noFill/>
          <a:ln>
            <a:noFill/>
          </a:ln>
        </p:spPr>
        <p:txBody>
          <a:bodyPr spcFirstLastPara="1" wrap="square" lIns="121900" tIns="121900" rIns="121900" bIns="121900" anchor="t" anchorCtr="0">
            <a:spAutoFit/>
          </a:bodyPr>
          <a:lstStyle/>
          <a:p>
            <a:pPr marL="152396" indent="-177796">
              <a:buClr>
                <a:schemeClr val="dk1"/>
              </a:buClr>
              <a:buSzPts val="1200"/>
              <a:buChar char="●"/>
            </a:pPr>
            <a:r>
              <a:rPr lang="en" sz="1600">
                <a:solidFill>
                  <a:schemeClr val="dk1"/>
                </a:solidFill>
              </a:rPr>
              <a:t>Peserta didik merasa aman dan nyaman (secara fisik dan psikologis) </a:t>
            </a:r>
            <a:endParaRPr sz="1600">
              <a:solidFill>
                <a:schemeClr val="dk1"/>
              </a:solidFill>
            </a:endParaRPr>
          </a:p>
          <a:p>
            <a:pPr marL="152396" indent="-177796">
              <a:buClr>
                <a:schemeClr val="dk1"/>
              </a:buClr>
              <a:buSzPts val="1200"/>
              <a:buChar char="●"/>
            </a:pPr>
            <a:r>
              <a:rPr lang="en" sz="1600">
                <a:solidFill>
                  <a:schemeClr val="dk1"/>
                </a:solidFill>
              </a:rPr>
              <a:t>Satuan pendidikan menerima perbedaan dan keberagaman </a:t>
            </a:r>
            <a:endParaRPr sz="1600">
              <a:solidFill>
                <a:schemeClr val="dk1"/>
              </a:solidFill>
            </a:endParaRPr>
          </a:p>
        </p:txBody>
      </p:sp>
      <p:sp>
        <p:nvSpPr>
          <p:cNvPr id="2362" name="Google Shape;2362;p225"/>
          <p:cNvSpPr/>
          <p:nvPr/>
        </p:nvSpPr>
        <p:spPr>
          <a:xfrm>
            <a:off x="748133" y="2128167"/>
            <a:ext cx="2746000" cy="1187600"/>
          </a:xfrm>
          <a:prstGeom prst="roundRect">
            <a:avLst>
              <a:gd name="adj" fmla="val 16667"/>
            </a:avLst>
          </a:prstGeom>
          <a:solidFill>
            <a:srgbClr val="073763"/>
          </a:solidFill>
          <a:ln>
            <a:noFill/>
          </a:ln>
        </p:spPr>
        <p:txBody>
          <a:bodyPr spcFirstLastPara="1" wrap="square" lIns="0" tIns="45700" rIns="0" bIns="45700" anchor="ctr" anchorCtr="0">
            <a:noAutofit/>
          </a:bodyPr>
          <a:lstStyle/>
          <a:p>
            <a:pPr algn="ctr">
              <a:buClr>
                <a:srgbClr val="000000"/>
              </a:buClr>
              <a:buSzPts val="600"/>
            </a:pPr>
            <a:r>
              <a:rPr lang="en" sz="2400" b="1">
                <a:solidFill>
                  <a:schemeClr val="lt1"/>
                </a:solidFill>
              </a:rPr>
              <a:t>Kompetensi guru dan kepala sekolah</a:t>
            </a:r>
            <a:endParaRPr sz="2400">
              <a:solidFill>
                <a:schemeClr val="lt1"/>
              </a:solidFill>
            </a:endParaRPr>
          </a:p>
        </p:txBody>
      </p:sp>
      <p:sp>
        <p:nvSpPr>
          <p:cNvPr id="2363" name="Google Shape;2363;p225"/>
          <p:cNvSpPr/>
          <p:nvPr/>
        </p:nvSpPr>
        <p:spPr>
          <a:xfrm>
            <a:off x="5031617" y="3759300"/>
            <a:ext cx="2746000" cy="1187600"/>
          </a:xfrm>
          <a:prstGeom prst="roundRect">
            <a:avLst>
              <a:gd name="adj" fmla="val 16667"/>
            </a:avLst>
          </a:prstGeom>
          <a:solidFill>
            <a:srgbClr val="073763"/>
          </a:solidFill>
          <a:ln w="9525" cap="flat" cmpd="sng">
            <a:solidFill>
              <a:srgbClr val="073763"/>
            </a:solidFill>
            <a:prstDash val="solid"/>
            <a:round/>
            <a:headEnd type="none" w="sm" len="sm"/>
            <a:tailEnd type="none" w="sm" len="sm"/>
          </a:ln>
        </p:spPr>
        <p:txBody>
          <a:bodyPr spcFirstLastPara="1" wrap="square" lIns="0" tIns="45700" rIns="0" bIns="45700" anchor="ctr" anchorCtr="0">
            <a:noAutofit/>
          </a:bodyPr>
          <a:lstStyle/>
          <a:p>
            <a:pPr algn="ctr">
              <a:buClr>
                <a:srgbClr val="000000"/>
              </a:buClr>
              <a:buSzPts val="600"/>
            </a:pPr>
            <a:r>
              <a:rPr lang="en" sz="2400" b="1">
                <a:solidFill>
                  <a:schemeClr val="lt1"/>
                </a:solidFill>
              </a:rPr>
              <a:t>Kualitas Proses Pembelajaran</a:t>
            </a:r>
            <a:endParaRPr sz="2400">
              <a:solidFill>
                <a:schemeClr val="lt1"/>
              </a:solidFill>
            </a:endParaRPr>
          </a:p>
        </p:txBody>
      </p:sp>
      <p:sp>
        <p:nvSpPr>
          <p:cNvPr id="2364" name="Google Shape;2364;p225"/>
          <p:cNvSpPr/>
          <p:nvPr/>
        </p:nvSpPr>
        <p:spPr>
          <a:xfrm>
            <a:off x="4973767" y="2128167"/>
            <a:ext cx="2812400" cy="1187600"/>
          </a:xfrm>
          <a:prstGeom prst="roundRect">
            <a:avLst>
              <a:gd name="adj" fmla="val 16667"/>
            </a:avLst>
          </a:prstGeom>
          <a:solidFill>
            <a:srgbClr val="073763"/>
          </a:solidFill>
          <a:ln>
            <a:noFill/>
          </a:ln>
        </p:spPr>
        <p:txBody>
          <a:bodyPr spcFirstLastPara="1" wrap="square" lIns="0" tIns="45700" rIns="0" bIns="45700" anchor="ctr" anchorCtr="0">
            <a:noAutofit/>
          </a:bodyPr>
          <a:lstStyle/>
          <a:p>
            <a:pPr algn="ctr">
              <a:buClr>
                <a:srgbClr val="000000"/>
              </a:buClr>
              <a:buSzPts val="600"/>
            </a:pPr>
            <a:r>
              <a:rPr lang="en" sz="2400" b="1">
                <a:solidFill>
                  <a:schemeClr val="lt1"/>
                </a:solidFill>
              </a:rPr>
              <a:t>Lingkungan Belajar</a:t>
            </a:r>
            <a:endParaRPr sz="2400">
              <a:solidFill>
                <a:schemeClr val="lt1"/>
              </a:solidFill>
            </a:endParaRPr>
          </a:p>
        </p:txBody>
      </p:sp>
      <p:sp>
        <p:nvSpPr>
          <p:cNvPr id="2365" name="Google Shape;2365;p225"/>
          <p:cNvSpPr/>
          <p:nvPr/>
        </p:nvSpPr>
        <p:spPr>
          <a:xfrm>
            <a:off x="749900" y="3759300"/>
            <a:ext cx="2746000" cy="1187600"/>
          </a:xfrm>
          <a:prstGeom prst="roundRect">
            <a:avLst>
              <a:gd name="adj" fmla="val 16667"/>
            </a:avLst>
          </a:prstGeom>
          <a:solidFill>
            <a:srgbClr val="073763"/>
          </a:solidFill>
          <a:ln>
            <a:noFill/>
          </a:ln>
        </p:spPr>
        <p:txBody>
          <a:bodyPr spcFirstLastPara="1" wrap="square" lIns="0" tIns="45700" rIns="0" bIns="45700" anchor="ctr" anchorCtr="0">
            <a:noAutofit/>
          </a:bodyPr>
          <a:lstStyle/>
          <a:p>
            <a:pPr algn="ctr">
              <a:buClr>
                <a:srgbClr val="000000"/>
              </a:buClr>
              <a:buSzPts val="600"/>
            </a:pPr>
            <a:r>
              <a:rPr lang="en" sz="2400" b="1">
                <a:solidFill>
                  <a:schemeClr val="lt1"/>
                </a:solidFill>
              </a:rPr>
              <a:t>Tata kelola dan perbaikan pembelajaran</a:t>
            </a:r>
            <a:endParaRPr sz="2400">
              <a:solidFill>
                <a:schemeClr val="lt1"/>
              </a:solidFill>
            </a:endParaRPr>
          </a:p>
        </p:txBody>
      </p:sp>
      <p:sp>
        <p:nvSpPr>
          <p:cNvPr id="2366" name="Google Shape;2366;p225"/>
          <p:cNvSpPr/>
          <p:nvPr/>
        </p:nvSpPr>
        <p:spPr>
          <a:xfrm>
            <a:off x="8014500" y="3830100"/>
            <a:ext cx="554000" cy="1046000"/>
          </a:xfrm>
          <a:prstGeom prst="rightArrow">
            <a:avLst>
              <a:gd name="adj1" fmla="val 50000"/>
              <a:gd name="adj2" fmla="val 50000"/>
            </a:avLst>
          </a:prstGeom>
          <a:solidFill>
            <a:srgbClr val="073763"/>
          </a:solidFill>
          <a:ln w="9525" cap="flat" cmpd="sng">
            <a:solidFill>
              <a:srgbClr val="073763"/>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2367" name="Google Shape;2367;p225"/>
          <p:cNvSpPr/>
          <p:nvPr/>
        </p:nvSpPr>
        <p:spPr>
          <a:xfrm rot="5400000">
            <a:off x="6197567" y="3014533"/>
            <a:ext cx="364800" cy="1046000"/>
          </a:xfrm>
          <a:prstGeom prst="rightArrow">
            <a:avLst>
              <a:gd name="adj1" fmla="val 50000"/>
              <a:gd name="adj2" fmla="val 50000"/>
            </a:avLst>
          </a:prstGeom>
          <a:solidFill>
            <a:srgbClr val="073763"/>
          </a:solidFill>
          <a:ln w="9525" cap="flat" cmpd="sng">
            <a:solidFill>
              <a:srgbClr val="073763"/>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2368" name="Google Shape;2368;p225"/>
          <p:cNvSpPr/>
          <p:nvPr/>
        </p:nvSpPr>
        <p:spPr>
          <a:xfrm>
            <a:off x="3986767" y="3830100"/>
            <a:ext cx="554000" cy="1046000"/>
          </a:xfrm>
          <a:prstGeom prst="rightArrow">
            <a:avLst>
              <a:gd name="adj1" fmla="val 50000"/>
              <a:gd name="adj2" fmla="val 50000"/>
            </a:avLst>
          </a:prstGeom>
          <a:solidFill>
            <a:srgbClr val="073763"/>
          </a:solidFill>
          <a:ln w="9525" cap="flat" cmpd="sng">
            <a:solidFill>
              <a:srgbClr val="073763"/>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2369" name="Google Shape;2369;p225"/>
          <p:cNvSpPr/>
          <p:nvPr/>
        </p:nvSpPr>
        <p:spPr>
          <a:xfrm rot="5400000">
            <a:off x="1841667" y="3014533"/>
            <a:ext cx="318800" cy="1046000"/>
          </a:xfrm>
          <a:prstGeom prst="rightArrow">
            <a:avLst>
              <a:gd name="adj1" fmla="val 50000"/>
              <a:gd name="adj2" fmla="val 50000"/>
            </a:avLst>
          </a:prstGeom>
          <a:solidFill>
            <a:srgbClr val="073763"/>
          </a:solidFill>
          <a:ln w="9525" cap="flat" cmpd="sng">
            <a:solidFill>
              <a:srgbClr val="073763"/>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2370" name="Google Shape;2370;p225"/>
          <p:cNvSpPr/>
          <p:nvPr/>
        </p:nvSpPr>
        <p:spPr>
          <a:xfrm>
            <a:off x="3956951" y="2198967"/>
            <a:ext cx="554000" cy="1046000"/>
          </a:xfrm>
          <a:prstGeom prst="rightArrow">
            <a:avLst>
              <a:gd name="adj1" fmla="val 50000"/>
              <a:gd name="adj2" fmla="val 50000"/>
            </a:avLst>
          </a:prstGeom>
          <a:solidFill>
            <a:srgbClr val="073763"/>
          </a:solidFill>
          <a:ln w="9525" cap="flat" cmpd="sng">
            <a:solidFill>
              <a:srgbClr val="073763"/>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374"/>
        <p:cNvGrpSpPr/>
        <p:nvPr/>
      </p:nvGrpSpPr>
      <p:grpSpPr>
        <a:xfrm>
          <a:off x="0" y="0"/>
          <a:ext cx="0" cy="0"/>
          <a:chOff x="0" y="0"/>
          <a:chExt cx="0" cy="0"/>
        </a:xfrm>
      </p:grpSpPr>
      <p:sp>
        <p:nvSpPr>
          <p:cNvPr id="2375" name="Google Shape;2375;p226"/>
          <p:cNvSpPr txBox="1"/>
          <p:nvPr/>
        </p:nvSpPr>
        <p:spPr>
          <a:xfrm>
            <a:off x="4411767" y="5063267"/>
            <a:ext cx="7038000" cy="1477287"/>
          </a:xfrm>
          <a:prstGeom prst="rect">
            <a:avLst/>
          </a:prstGeom>
          <a:solidFill>
            <a:srgbClr val="FFFFFF"/>
          </a:solidFill>
          <a:ln>
            <a:noFill/>
          </a:ln>
        </p:spPr>
        <p:txBody>
          <a:bodyPr spcFirstLastPara="1" wrap="square" lIns="121900" tIns="121900" rIns="121900" bIns="121900" anchor="t" anchorCtr="0">
            <a:spAutoFit/>
          </a:bodyPr>
          <a:lstStyle/>
          <a:p>
            <a:pPr marL="152396" indent="-177796">
              <a:buClr>
                <a:schemeClr val="dk1"/>
              </a:buClr>
              <a:buSzPts val="1200"/>
              <a:buChar char="●"/>
            </a:pPr>
            <a:r>
              <a:rPr lang="en" sz="1600">
                <a:solidFill>
                  <a:schemeClr val="dk1"/>
                </a:solidFill>
              </a:rPr>
              <a:t>Memiliki kerjasama yang menyeluruh, mendalam, dan berkelanjutan dengan dunia kerja</a:t>
            </a:r>
            <a:endParaRPr sz="1600">
              <a:solidFill>
                <a:schemeClr val="dk1"/>
              </a:solidFill>
            </a:endParaRPr>
          </a:p>
          <a:p>
            <a:pPr marL="152396" indent="-177796">
              <a:buClr>
                <a:schemeClr val="dk1"/>
              </a:buClr>
              <a:buSzPts val="1200"/>
              <a:buChar char="●"/>
            </a:pPr>
            <a:r>
              <a:rPr lang="en" sz="1600">
                <a:solidFill>
                  <a:schemeClr val="dk1"/>
                </a:solidFill>
              </a:rPr>
              <a:t>Kurikulum disusun bersama dunia kerja</a:t>
            </a:r>
            <a:endParaRPr sz="1600">
              <a:solidFill>
                <a:schemeClr val="dk1"/>
              </a:solidFill>
            </a:endParaRPr>
          </a:p>
          <a:p>
            <a:pPr marL="152396" indent="-177796">
              <a:buClr>
                <a:schemeClr val="dk1"/>
              </a:buClr>
              <a:buSzPts val="1200"/>
              <a:buChar char="●"/>
            </a:pPr>
            <a:r>
              <a:rPr lang="en" sz="1600">
                <a:solidFill>
                  <a:schemeClr val="dk1"/>
                </a:solidFill>
              </a:rPr>
              <a:t>Pembelajaran berbasis proyek riil dari dunia kerja</a:t>
            </a:r>
            <a:endParaRPr sz="1600">
              <a:solidFill>
                <a:schemeClr val="dk1"/>
              </a:solidFill>
            </a:endParaRPr>
          </a:p>
          <a:p>
            <a:pPr marL="152396" indent="-177796">
              <a:buClr>
                <a:schemeClr val="dk1"/>
              </a:buClr>
              <a:buSzPts val="1200"/>
              <a:buChar char="●"/>
            </a:pPr>
            <a:r>
              <a:rPr lang="en" sz="1600">
                <a:solidFill>
                  <a:schemeClr val="dk1"/>
                </a:solidFill>
              </a:rPr>
              <a:t>Memiliki riset terapan yang mendukung </a:t>
            </a:r>
            <a:r>
              <a:rPr lang="en" sz="1600" i="1">
                <a:solidFill>
                  <a:schemeClr val="dk1"/>
                </a:solidFill>
              </a:rPr>
              <a:t>teaching factory</a:t>
            </a:r>
            <a:endParaRPr sz="1600">
              <a:solidFill>
                <a:schemeClr val="dk1"/>
              </a:solidFill>
            </a:endParaRPr>
          </a:p>
        </p:txBody>
      </p:sp>
      <p:sp>
        <p:nvSpPr>
          <p:cNvPr id="2376" name="Google Shape;2376;p226"/>
          <p:cNvSpPr txBox="1">
            <a:spLocks noGrp="1"/>
          </p:cNvSpPr>
          <p:nvPr>
            <p:ph type="sldNum" idx="12"/>
          </p:nvPr>
        </p:nvSpPr>
        <p:spPr>
          <a:xfrm>
            <a:off x="11357279" y="6540880"/>
            <a:ext cx="792400" cy="246400"/>
          </a:xfrm>
          <a:prstGeom prst="rect">
            <a:avLst/>
          </a:prstGeom>
        </p:spPr>
        <p:txBody>
          <a:bodyPr spcFirstLastPara="1" vert="horz" wrap="square" lIns="68567" tIns="34267" rIns="68567" bIns="34267" rtlCol="0" anchor="ctr" anchorCtr="0">
            <a:noAutofit/>
          </a:bodyPr>
          <a:lstStyle/>
          <a:p>
            <a:fld id="{00000000-1234-1234-1234-123412341234}" type="slidenum">
              <a:rPr lang="en"/>
              <a:pPr/>
              <a:t>6</a:t>
            </a:fld>
            <a:endParaRPr/>
          </a:p>
        </p:txBody>
      </p:sp>
      <p:sp>
        <p:nvSpPr>
          <p:cNvPr id="2377" name="Google Shape;2377;p226"/>
          <p:cNvSpPr txBox="1">
            <a:spLocks noGrp="1"/>
          </p:cNvSpPr>
          <p:nvPr>
            <p:ph type="title"/>
          </p:nvPr>
        </p:nvSpPr>
        <p:spPr>
          <a:xfrm>
            <a:off x="0" y="0"/>
            <a:ext cx="12192000" cy="750000"/>
          </a:xfrm>
          <a:prstGeom prst="rect">
            <a:avLst/>
          </a:prstGeom>
        </p:spPr>
        <p:txBody>
          <a:bodyPr spcFirstLastPara="1" vert="horz" wrap="square" lIns="91433" tIns="45700" rIns="91433" bIns="45700" rtlCol="0" anchor="t" anchorCtr="0">
            <a:noAutofit/>
          </a:bodyPr>
          <a:lstStyle/>
          <a:p>
            <a:pPr algn="just">
              <a:lnSpc>
                <a:spcPct val="100000"/>
              </a:lnSpc>
            </a:pPr>
            <a:r>
              <a:rPr lang="en"/>
              <a:t>Satuan pendidikan SMK berkualitas hasil belajar muridnya melebihi level yang diharapkan, merata, dan lulusannya terserap oleh dunia kerja</a:t>
            </a:r>
            <a:endParaRPr/>
          </a:p>
          <a:p>
            <a:endParaRPr/>
          </a:p>
        </p:txBody>
      </p:sp>
      <p:sp>
        <p:nvSpPr>
          <p:cNvPr id="2378" name="Google Shape;2378;p226"/>
          <p:cNvSpPr/>
          <p:nvPr/>
        </p:nvSpPr>
        <p:spPr>
          <a:xfrm>
            <a:off x="8611267" y="4064100"/>
            <a:ext cx="2746000" cy="1046000"/>
          </a:xfrm>
          <a:prstGeom prst="roundRect">
            <a:avLst>
              <a:gd name="adj" fmla="val 16667"/>
            </a:avLst>
          </a:prstGeom>
          <a:solidFill>
            <a:srgbClr val="073763"/>
          </a:solidFill>
          <a:ln>
            <a:noFill/>
          </a:ln>
        </p:spPr>
        <p:txBody>
          <a:bodyPr spcFirstLastPara="1" wrap="square" lIns="0" tIns="45700" rIns="0" bIns="45700" anchor="ctr" anchorCtr="0">
            <a:noAutofit/>
          </a:bodyPr>
          <a:lstStyle/>
          <a:p>
            <a:pPr algn="ctr">
              <a:buClr>
                <a:srgbClr val="000000"/>
              </a:buClr>
              <a:buSzPts val="600"/>
            </a:pPr>
            <a:r>
              <a:rPr lang="en" sz="2400" b="1">
                <a:solidFill>
                  <a:schemeClr val="lt1"/>
                </a:solidFill>
              </a:rPr>
              <a:t>Hasil belajar murid</a:t>
            </a:r>
            <a:endParaRPr sz="2400">
              <a:solidFill>
                <a:schemeClr val="lt1"/>
              </a:solidFill>
            </a:endParaRPr>
          </a:p>
        </p:txBody>
      </p:sp>
      <p:sp>
        <p:nvSpPr>
          <p:cNvPr id="2379" name="Google Shape;2379;p226"/>
          <p:cNvSpPr txBox="1"/>
          <p:nvPr/>
        </p:nvSpPr>
        <p:spPr>
          <a:xfrm>
            <a:off x="7866667" y="2367567"/>
            <a:ext cx="4402000" cy="1723508"/>
          </a:xfrm>
          <a:prstGeom prst="rect">
            <a:avLst/>
          </a:prstGeom>
          <a:noFill/>
          <a:ln>
            <a:noFill/>
          </a:ln>
        </p:spPr>
        <p:txBody>
          <a:bodyPr spcFirstLastPara="1" wrap="square" lIns="121900" tIns="121900" rIns="121900" bIns="121900" anchor="t" anchorCtr="0">
            <a:spAutoFit/>
          </a:bodyPr>
          <a:lstStyle/>
          <a:p>
            <a:pPr marL="152396" indent="-177796">
              <a:buClr>
                <a:schemeClr val="dk1"/>
              </a:buClr>
              <a:buSzPts val="1200"/>
              <a:buChar char="●"/>
            </a:pPr>
            <a:r>
              <a:rPr lang="en" sz="1600">
                <a:solidFill>
                  <a:schemeClr val="dk1"/>
                </a:solidFill>
              </a:rPr>
              <a:t>Memiliki kompetensi literasi, numerasi, dan karakter melebihi level yang diharapkan</a:t>
            </a:r>
            <a:endParaRPr sz="1600">
              <a:solidFill>
                <a:schemeClr val="dk1"/>
              </a:solidFill>
            </a:endParaRPr>
          </a:p>
          <a:p>
            <a:pPr marL="152396" indent="-177796">
              <a:buClr>
                <a:schemeClr val="dk1"/>
              </a:buClr>
              <a:buSzPts val="1200"/>
              <a:buChar char="●"/>
            </a:pPr>
            <a:r>
              <a:rPr lang="en" sz="1600">
                <a:solidFill>
                  <a:schemeClr val="dk1"/>
                </a:solidFill>
              </a:rPr>
              <a:t>Hasil belajar merata untuk semua kelompok gender, sosial ekonomi</a:t>
            </a:r>
            <a:endParaRPr sz="1600">
              <a:solidFill>
                <a:schemeClr val="dk1"/>
              </a:solidFill>
            </a:endParaRPr>
          </a:p>
          <a:p>
            <a:pPr marL="152396" indent="-177796">
              <a:buClr>
                <a:schemeClr val="dk1"/>
              </a:buClr>
              <a:buSzPts val="1200"/>
              <a:buChar char="●"/>
            </a:pPr>
            <a:r>
              <a:rPr lang="en" sz="1600">
                <a:solidFill>
                  <a:schemeClr val="dk1"/>
                </a:solidFill>
              </a:rPr>
              <a:t>Lulusan SMK yang terserap oleh dunia kerja (bekerja/berwirausaha/melanjutkan studi)</a:t>
            </a:r>
            <a:endParaRPr sz="1600">
              <a:solidFill>
                <a:schemeClr val="dk1"/>
              </a:solidFill>
            </a:endParaRPr>
          </a:p>
        </p:txBody>
      </p:sp>
      <p:sp>
        <p:nvSpPr>
          <p:cNvPr id="2380" name="Google Shape;2380;p226"/>
          <p:cNvSpPr txBox="1"/>
          <p:nvPr/>
        </p:nvSpPr>
        <p:spPr>
          <a:xfrm>
            <a:off x="157900" y="5048500"/>
            <a:ext cx="4049200" cy="1477287"/>
          </a:xfrm>
          <a:prstGeom prst="rect">
            <a:avLst/>
          </a:prstGeom>
          <a:solidFill>
            <a:srgbClr val="FFFFFF"/>
          </a:solidFill>
          <a:ln>
            <a:noFill/>
          </a:ln>
        </p:spPr>
        <p:txBody>
          <a:bodyPr spcFirstLastPara="1" wrap="square" lIns="121900" tIns="121900" rIns="121900" bIns="121900" anchor="t" anchorCtr="0">
            <a:spAutoFit/>
          </a:bodyPr>
          <a:lstStyle/>
          <a:p>
            <a:pPr marL="152396" indent="-177796">
              <a:buClr>
                <a:schemeClr val="dk1"/>
              </a:buClr>
              <a:buSzPts val="1200"/>
              <a:buChar char="●"/>
            </a:pPr>
            <a:r>
              <a:rPr lang="en" sz="1600">
                <a:solidFill>
                  <a:schemeClr val="dk1"/>
                </a:solidFill>
              </a:rPr>
              <a:t>Menyusun perencanaan, anggaran, dan kebijakan berbasis data</a:t>
            </a:r>
            <a:endParaRPr sz="1600">
              <a:solidFill>
                <a:schemeClr val="dk1"/>
              </a:solidFill>
            </a:endParaRPr>
          </a:p>
          <a:p>
            <a:pPr marL="152396" indent="-177796">
              <a:buClr>
                <a:schemeClr val="dk1"/>
              </a:buClr>
              <a:buSzPts val="1200"/>
              <a:buChar char="●"/>
            </a:pPr>
            <a:r>
              <a:rPr lang="en" sz="1600">
                <a:solidFill>
                  <a:schemeClr val="dk1"/>
                </a:solidFill>
              </a:rPr>
              <a:t>Rutin melakukan refleksi untuk melakukan perbaikan pembelajaran</a:t>
            </a:r>
            <a:endParaRPr sz="1600">
              <a:solidFill>
                <a:schemeClr val="dk1"/>
              </a:solidFill>
            </a:endParaRPr>
          </a:p>
          <a:p>
            <a:pPr marL="152396" indent="-177796">
              <a:buClr>
                <a:schemeClr val="dk1"/>
              </a:buClr>
              <a:buSzPts val="1200"/>
              <a:buChar char="●"/>
            </a:pPr>
            <a:r>
              <a:rPr lang="en" sz="1600">
                <a:solidFill>
                  <a:schemeClr val="dk1"/>
                </a:solidFill>
              </a:rPr>
              <a:t>Rutin melakukan update teknologi </a:t>
            </a:r>
            <a:endParaRPr sz="1600" i="1">
              <a:solidFill>
                <a:schemeClr val="dk1"/>
              </a:solidFill>
            </a:endParaRPr>
          </a:p>
        </p:txBody>
      </p:sp>
      <p:sp>
        <p:nvSpPr>
          <p:cNvPr id="2381" name="Google Shape;2381;p226"/>
          <p:cNvSpPr txBox="1"/>
          <p:nvPr/>
        </p:nvSpPr>
        <p:spPr>
          <a:xfrm>
            <a:off x="45133" y="750034"/>
            <a:ext cx="4986400" cy="1969730"/>
          </a:xfrm>
          <a:prstGeom prst="rect">
            <a:avLst/>
          </a:prstGeom>
          <a:noFill/>
          <a:ln>
            <a:noFill/>
          </a:ln>
        </p:spPr>
        <p:txBody>
          <a:bodyPr spcFirstLastPara="1" wrap="square" lIns="121900" tIns="121900" rIns="121900" bIns="121900" anchor="t" anchorCtr="0">
            <a:spAutoFit/>
          </a:bodyPr>
          <a:lstStyle/>
          <a:p>
            <a:pPr marL="152396" indent="-177796">
              <a:buClr>
                <a:schemeClr val="dk1"/>
              </a:buClr>
              <a:buSzPts val="1200"/>
              <a:buChar char="●"/>
            </a:pPr>
            <a:r>
              <a:rPr lang="en" sz="1600">
                <a:solidFill>
                  <a:schemeClr val="dk1"/>
                </a:solidFill>
              </a:rPr>
              <a:t>Memiliki </a:t>
            </a:r>
            <a:r>
              <a:rPr lang="en" sz="1600" i="1">
                <a:solidFill>
                  <a:schemeClr val="dk1"/>
                </a:solidFill>
              </a:rPr>
              <a:t>business acumen</a:t>
            </a:r>
            <a:r>
              <a:rPr lang="en" sz="1600">
                <a:solidFill>
                  <a:schemeClr val="dk1"/>
                </a:solidFill>
              </a:rPr>
              <a:t> dan </a:t>
            </a:r>
            <a:r>
              <a:rPr lang="en" sz="1600" i="1">
                <a:solidFill>
                  <a:schemeClr val="dk1"/>
                </a:solidFill>
              </a:rPr>
              <a:t>growth mindset</a:t>
            </a:r>
            <a:r>
              <a:rPr lang="en" sz="1600">
                <a:solidFill>
                  <a:schemeClr val="dk1"/>
                </a:solidFill>
              </a:rPr>
              <a:t> dan telah menyelaraskan SMK dengan kebutuhan dunia kerja</a:t>
            </a:r>
            <a:endParaRPr sz="1600">
              <a:solidFill>
                <a:schemeClr val="dk1"/>
              </a:solidFill>
            </a:endParaRPr>
          </a:p>
          <a:p>
            <a:pPr marL="152396" indent="-177796">
              <a:buClr>
                <a:schemeClr val="dk1"/>
              </a:buClr>
              <a:buSzPts val="1200"/>
              <a:buChar char="●"/>
            </a:pPr>
            <a:r>
              <a:rPr lang="en" sz="1600">
                <a:solidFill>
                  <a:schemeClr val="dk1"/>
                </a:solidFill>
              </a:rPr>
              <a:t>Pelatihan upskilling/reskilling bagi guru/instruktur</a:t>
            </a:r>
            <a:endParaRPr sz="1600">
              <a:solidFill>
                <a:schemeClr val="dk1"/>
              </a:solidFill>
            </a:endParaRPr>
          </a:p>
          <a:p>
            <a:pPr marL="152396" indent="-177796">
              <a:buClr>
                <a:schemeClr val="dk1"/>
              </a:buClr>
              <a:buSzPts val="1200"/>
              <a:buChar char="●"/>
            </a:pPr>
            <a:r>
              <a:rPr lang="en" sz="1600">
                <a:solidFill>
                  <a:schemeClr val="dk1"/>
                </a:solidFill>
              </a:rPr>
              <a:t>Sertifikasi kompetensi sesuai dengan standar dan kebutuhan dunia kerja</a:t>
            </a:r>
            <a:endParaRPr sz="1600">
              <a:solidFill>
                <a:schemeClr val="dk1"/>
              </a:solidFill>
            </a:endParaRPr>
          </a:p>
          <a:p>
            <a:pPr marL="152396" indent="-177796">
              <a:buClr>
                <a:schemeClr val="dk1"/>
              </a:buClr>
              <a:buSzPts val="1200"/>
              <a:buChar char="●"/>
            </a:pPr>
            <a:r>
              <a:rPr lang="en" sz="1600">
                <a:solidFill>
                  <a:schemeClr val="dk1"/>
                </a:solidFill>
              </a:rPr>
              <a:t>Peningkatan peran guru/ instruktur dari dunia kerja</a:t>
            </a:r>
            <a:endParaRPr sz="1600">
              <a:solidFill>
                <a:schemeClr val="dk1"/>
              </a:solidFill>
            </a:endParaRPr>
          </a:p>
        </p:txBody>
      </p:sp>
      <p:sp>
        <p:nvSpPr>
          <p:cNvPr id="2382" name="Google Shape;2382;p226"/>
          <p:cNvSpPr txBox="1"/>
          <p:nvPr/>
        </p:nvSpPr>
        <p:spPr>
          <a:xfrm>
            <a:off x="5031500" y="1303367"/>
            <a:ext cx="4000000" cy="1231066"/>
          </a:xfrm>
          <a:prstGeom prst="rect">
            <a:avLst/>
          </a:prstGeom>
          <a:noFill/>
          <a:ln>
            <a:noFill/>
          </a:ln>
        </p:spPr>
        <p:txBody>
          <a:bodyPr spcFirstLastPara="1" wrap="square" lIns="121900" tIns="121900" rIns="121900" bIns="121900" anchor="t" anchorCtr="0">
            <a:spAutoFit/>
          </a:bodyPr>
          <a:lstStyle/>
          <a:p>
            <a:pPr marL="152396" indent="-177796">
              <a:buClr>
                <a:schemeClr val="dk1"/>
              </a:buClr>
              <a:buSzPts val="1200"/>
              <a:buChar char="●"/>
            </a:pPr>
            <a:r>
              <a:rPr lang="en" sz="1600">
                <a:solidFill>
                  <a:schemeClr val="dk1"/>
                </a:solidFill>
              </a:rPr>
              <a:t>Peserta didik merasa aman dan nyaman (secara fisik dan psikologis) </a:t>
            </a:r>
            <a:endParaRPr sz="1600">
              <a:solidFill>
                <a:schemeClr val="dk1"/>
              </a:solidFill>
            </a:endParaRPr>
          </a:p>
          <a:p>
            <a:pPr marL="152396" indent="-177796">
              <a:buClr>
                <a:schemeClr val="dk1"/>
              </a:buClr>
              <a:buSzPts val="1200"/>
              <a:buChar char="●"/>
            </a:pPr>
            <a:r>
              <a:rPr lang="en" sz="1600">
                <a:solidFill>
                  <a:schemeClr val="dk1"/>
                </a:solidFill>
              </a:rPr>
              <a:t>Satuan pendidikan menerima perbedaan dan keberagaman </a:t>
            </a:r>
            <a:endParaRPr sz="1600">
              <a:solidFill>
                <a:schemeClr val="dk1"/>
              </a:solidFill>
            </a:endParaRPr>
          </a:p>
        </p:txBody>
      </p:sp>
      <p:sp>
        <p:nvSpPr>
          <p:cNvPr id="2383" name="Google Shape;2383;p226"/>
          <p:cNvSpPr/>
          <p:nvPr/>
        </p:nvSpPr>
        <p:spPr>
          <a:xfrm>
            <a:off x="646533" y="2635233"/>
            <a:ext cx="2746000" cy="985200"/>
          </a:xfrm>
          <a:prstGeom prst="roundRect">
            <a:avLst>
              <a:gd name="adj" fmla="val 16667"/>
            </a:avLst>
          </a:prstGeom>
          <a:solidFill>
            <a:srgbClr val="073763"/>
          </a:solidFill>
          <a:ln>
            <a:noFill/>
          </a:ln>
        </p:spPr>
        <p:txBody>
          <a:bodyPr spcFirstLastPara="1" wrap="square" lIns="0" tIns="45700" rIns="0" bIns="45700" anchor="ctr" anchorCtr="0">
            <a:noAutofit/>
          </a:bodyPr>
          <a:lstStyle/>
          <a:p>
            <a:pPr algn="ctr">
              <a:buClr>
                <a:srgbClr val="000000"/>
              </a:buClr>
              <a:buSzPts val="600"/>
            </a:pPr>
            <a:r>
              <a:rPr lang="en" sz="2400" b="1">
                <a:solidFill>
                  <a:schemeClr val="lt1"/>
                </a:solidFill>
              </a:rPr>
              <a:t>Kompetensi guru dan kepala sekolah</a:t>
            </a:r>
            <a:endParaRPr sz="2400">
              <a:solidFill>
                <a:schemeClr val="lt1"/>
              </a:solidFill>
            </a:endParaRPr>
          </a:p>
        </p:txBody>
      </p:sp>
      <p:sp>
        <p:nvSpPr>
          <p:cNvPr id="2384" name="Google Shape;2384;p226"/>
          <p:cNvSpPr/>
          <p:nvPr/>
        </p:nvSpPr>
        <p:spPr>
          <a:xfrm>
            <a:off x="4930033" y="4064100"/>
            <a:ext cx="2746000" cy="1046000"/>
          </a:xfrm>
          <a:prstGeom prst="roundRect">
            <a:avLst>
              <a:gd name="adj" fmla="val 16667"/>
            </a:avLst>
          </a:prstGeom>
          <a:solidFill>
            <a:srgbClr val="073763"/>
          </a:solidFill>
          <a:ln w="9525" cap="flat" cmpd="sng">
            <a:solidFill>
              <a:srgbClr val="073763"/>
            </a:solidFill>
            <a:prstDash val="solid"/>
            <a:round/>
            <a:headEnd type="none" w="sm" len="sm"/>
            <a:tailEnd type="none" w="sm" len="sm"/>
          </a:ln>
        </p:spPr>
        <p:txBody>
          <a:bodyPr spcFirstLastPara="1" wrap="square" lIns="0" tIns="45700" rIns="0" bIns="45700" anchor="ctr" anchorCtr="0">
            <a:noAutofit/>
          </a:bodyPr>
          <a:lstStyle/>
          <a:p>
            <a:pPr algn="ctr">
              <a:buClr>
                <a:srgbClr val="000000"/>
              </a:buClr>
              <a:buSzPts val="600"/>
            </a:pPr>
            <a:r>
              <a:rPr lang="en" sz="2400" b="1">
                <a:solidFill>
                  <a:schemeClr val="lt1"/>
                </a:solidFill>
              </a:rPr>
              <a:t>Kualitas Proses Pembelajaran</a:t>
            </a:r>
            <a:endParaRPr sz="2400">
              <a:solidFill>
                <a:schemeClr val="lt1"/>
              </a:solidFill>
            </a:endParaRPr>
          </a:p>
        </p:txBody>
      </p:sp>
      <p:sp>
        <p:nvSpPr>
          <p:cNvPr id="2385" name="Google Shape;2385;p226"/>
          <p:cNvSpPr/>
          <p:nvPr/>
        </p:nvSpPr>
        <p:spPr>
          <a:xfrm>
            <a:off x="4872167" y="2635367"/>
            <a:ext cx="2812400" cy="985200"/>
          </a:xfrm>
          <a:prstGeom prst="roundRect">
            <a:avLst>
              <a:gd name="adj" fmla="val 16667"/>
            </a:avLst>
          </a:prstGeom>
          <a:solidFill>
            <a:srgbClr val="073763"/>
          </a:solidFill>
          <a:ln>
            <a:noFill/>
          </a:ln>
        </p:spPr>
        <p:txBody>
          <a:bodyPr spcFirstLastPara="1" wrap="square" lIns="0" tIns="45700" rIns="0" bIns="45700" anchor="ctr" anchorCtr="0">
            <a:noAutofit/>
          </a:bodyPr>
          <a:lstStyle/>
          <a:p>
            <a:pPr algn="ctr">
              <a:buClr>
                <a:srgbClr val="000000"/>
              </a:buClr>
              <a:buSzPts val="600"/>
            </a:pPr>
            <a:r>
              <a:rPr lang="en" sz="2400" b="1">
                <a:solidFill>
                  <a:schemeClr val="lt1"/>
                </a:solidFill>
              </a:rPr>
              <a:t>Lingkungan Belajar</a:t>
            </a:r>
            <a:endParaRPr sz="2400">
              <a:solidFill>
                <a:schemeClr val="lt1"/>
              </a:solidFill>
            </a:endParaRPr>
          </a:p>
        </p:txBody>
      </p:sp>
      <p:sp>
        <p:nvSpPr>
          <p:cNvPr id="2386" name="Google Shape;2386;p226"/>
          <p:cNvSpPr/>
          <p:nvPr/>
        </p:nvSpPr>
        <p:spPr>
          <a:xfrm>
            <a:off x="648300" y="4064100"/>
            <a:ext cx="2746000" cy="1046000"/>
          </a:xfrm>
          <a:prstGeom prst="roundRect">
            <a:avLst>
              <a:gd name="adj" fmla="val 16667"/>
            </a:avLst>
          </a:prstGeom>
          <a:solidFill>
            <a:srgbClr val="073763"/>
          </a:solidFill>
          <a:ln>
            <a:noFill/>
          </a:ln>
        </p:spPr>
        <p:txBody>
          <a:bodyPr spcFirstLastPara="1" wrap="square" lIns="0" tIns="45700" rIns="0" bIns="45700" anchor="ctr" anchorCtr="0">
            <a:noAutofit/>
          </a:bodyPr>
          <a:lstStyle/>
          <a:p>
            <a:pPr algn="ctr">
              <a:buClr>
                <a:srgbClr val="000000"/>
              </a:buClr>
              <a:buSzPts val="600"/>
            </a:pPr>
            <a:r>
              <a:rPr lang="en" sz="2400" b="1">
                <a:solidFill>
                  <a:schemeClr val="lt1"/>
                </a:solidFill>
              </a:rPr>
              <a:t>Tata kelola dan perbaikan pembelajaran</a:t>
            </a:r>
            <a:endParaRPr sz="2400">
              <a:solidFill>
                <a:schemeClr val="lt1"/>
              </a:solidFill>
            </a:endParaRPr>
          </a:p>
        </p:txBody>
      </p:sp>
      <p:sp>
        <p:nvSpPr>
          <p:cNvPr id="2387" name="Google Shape;2387;p226"/>
          <p:cNvSpPr/>
          <p:nvPr/>
        </p:nvSpPr>
        <p:spPr>
          <a:xfrm>
            <a:off x="7866651" y="4064100"/>
            <a:ext cx="554000" cy="1046000"/>
          </a:xfrm>
          <a:prstGeom prst="rightArrow">
            <a:avLst>
              <a:gd name="adj1" fmla="val 50000"/>
              <a:gd name="adj2" fmla="val 50000"/>
            </a:avLst>
          </a:prstGeom>
          <a:solidFill>
            <a:srgbClr val="073763"/>
          </a:solidFill>
          <a:ln w="9525" cap="flat" cmpd="sng">
            <a:solidFill>
              <a:srgbClr val="073763"/>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2388" name="Google Shape;2388;p226"/>
          <p:cNvSpPr/>
          <p:nvPr/>
        </p:nvSpPr>
        <p:spPr>
          <a:xfrm rot="5400000">
            <a:off x="6095967" y="3319333"/>
            <a:ext cx="364800" cy="1046000"/>
          </a:xfrm>
          <a:prstGeom prst="rightArrow">
            <a:avLst>
              <a:gd name="adj1" fmla="val 50000"/>
              <a:gd name="adj2" fmla="val 50000"/>
            </a:avLst>
          </a:prstGeom>
          <a:solidFill>
            <a:srgbClr val="073763"/>
          </a:solidFill>
          <a:ln w="9525" cap="flat" cmpd="sng">
            <a:solidFill>
              <a:srgbClr val="073763"/>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2389" name="Google Shape;2389;p226"/>
          <p:cNvSpPr/>
          <p:nvPr/>
        </p:nvSpPr>
        <p:spPr>
          <a:xfrm>
            <a:off x="3885167" y="4134900"/>
            <a:ext cx="554000" cy="1046000"/>
          </a:xfrm>
          <a:prstGeom prst="rightArrow">
            <a:avLst>
              <a:gd name="adj1" fmla="val 50000"/>
              <a:gd name="adj2" fmla="val 50000"/>
            </a:avLst>
          </a:prstGeom>
          <a:solidFill>
            <a:srgbClr val="073763"/>
          </a:solidFill>
          <a:ln w="9525" cap="flat" cmpd="sng">
            <a:solidFill>
              <a:srgbClr val="073763"/>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2390" name="Google Shape;2390;p226"/>
          <p:cNvSpPr/>
          <p:nvPr/>
        </p:nvSpPr>
        <p:spPr>
          <a:xfrm rot="5400000">
            <a:off x="1740067" y="3319333"/>
            <a:ext cx="318800" cy="1046000"/>
          </a:xfrm>
          <a:prstGeom prst="rightArrow">
            <a:avLst>
              <a:gd name="adj1" fmla="val 50000"/>
              <a:gd name="adj2" fmla="val 50000"/>
            </a:avLst>
          </a:prstGeom>
          <a:solidFill>
            <a:srgbClr val="073763"/>
          </a:solidFill>
          <a:ln w="9525" cap="flat" cmpd="sng">
            <a:solidFill>
              <a:srgbClr val="073763"/>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2391" name="Google Shape;2391;p226"/>
          <p:cNvSpPr/>
          <p:nvPr/>
        </p:nvSpPr>
        <p:spPr>
          <a:xfrm>
            <a:off x="3855333" y="2604833"/>
            <a:ext cx="554000" cy="1046000"/>
          </a:xfrm>
          <a:prstGeom prst="rightArrow">
            <a:avLst>
              <a:gd name="adj1" fmla="val 50000"/>
              <a:gd name="adj2" fmla="val 50000"/>
            </a:avLst>
          </a:prstGeom>
          <a:solidFill>
            <a:srgbClr val="073763"/>
          </a:solidFill>
          <a:ln w="9525" cap="flat" cmpd="sng">
            <a:solidFill>
              <a:srgbClr val="073763"/>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402"/>
        <p:cNvGrpSpPr/>
        <p:nvPr/>
      </p:nvGrpSpPr>
      <p:grpSpPr>
        <a:xfrm>
          <a:off x="0" y="0"/>
          <a:ext cx="0" cy="0"/>
          <a:chOff x="0" y="0"/>
          <a:chExt cx="0" cy="0"/>
        </a:xfrm>
      </p:grpSpPr>
      <p:pic>
        <p:nvPicPr>
          <p:cNvPr id="2403" name="Google Shape;2403;p228"/>
          <p:cNvPicPr preferRelativeResize="0"/>
          <p:nvPr/>
        </p:nvPicPr>
        <p:blipFill rotWithShape="1">
          <a:blip r:embed="rId3">
            <a:alphaModFix/>
          </a:blip>
          <a:srcRect/>
          <a:stretch/>
        </p:blipFill>
        <p:spPr>
          <a:xfrm>
            <a:off x="3803884" y="4272488"/>
            <a:ext cx="1481560" cy="1463040"/>
          </a:xfrm>
          <a:prstGeom prst="rect">
            <a:avLst/>
          </a:prstGeom>
          <a:noFill/>
          <a:ln>
            <a:noFill/>
          </a:ln>
        </p:spPr>
      </p:pic>
      <p:sp>
        <p:nvSpPr>
          <p:cNvPr id="2404" name="Google Shape;2404;p228"/>
          <p:cNvSpPr txBox="1">
            <a:spLocks noGrp="1"/>
          </p:cNvSpPr>
          <p:nvPr>
            <p:ph type="title"/>
          </p:nvPr>
        </p:nvSpPr>
        <p:spPr>
          <a:xfrm>
            <a:off x="0" y="0"/>
            <a:ext cx="12192000" cy="763600"/>
          </a:xfrm>
          <a:prstGeom prst="rect">
            <a:avLst/>
          </a:prstGeom>
        </p:spPr>
        <p:txBody>
          <a:bodyPr spcFirstLastPara="1" vert="horz" wrap="square" lIns="91433" tIns="45700" rIns="91433" bIns="45700" rtlCol="0" anchor="t" anchorCtr="0">
            <a:noAutofit/>
          </a:bodyPr>
          <a:lstStyle/>
          <a:p>
            <a:r>
              <a:rPr lang="en"/>
              <a:t>Profil Pendidikan akan dimanfaatkan sebagai sumber utama agar perencanaan berbasis data sesuai masalah yang dihadapi satuan pendidikan</a:t>
            </a:r>
            <a:endParaRPr/>
          </a:p>
        </p:txBody>
      </p:sp>
      <p:pic>
        <p:nvPicPr>
          <p:cNvPr id="2405" name="Google Shape;2405;p228"/>
          <p:cNvPicPr preferRelativeResize="0"/>
          <p:nvPr/>
        </p:nvPicPr>
        <p:blipFill>
          <a:blip r:embed="rId4">
            <a:alphaModFix/>
          </a:blip>
          <a:stretch>
            <a:fillRect/>
          </a:stretch>
        </p:blipFill>
        <p:spPr>
          <a:xfrm>
            <a:off x="1504367" y="1365450"/>
            <a:ext cx="1219199" cy="923105"/>
          </a:xfrm>
          <a:prstGeom prst="rect">
            <a:avLst/>
          </a:prstGeom>
          <a:noFill/>
          <a:ln>
            <a:noFill/>
          </a:ln>
        </p:spPr>
      </p:pic>
      <p:sp>
        <p:nvSpPr>
          <p:cNvPr id="2406" name="Google Shape;2406;p228"/>
          <p:cNvSpPr txBox="1"/>
          <p:nvPr/>
        </p:nvSpPr>
        <p:spPr>
          <a:xfrm>
            <a:off x="1108851" y="2140585"/>
            <a:ext cx="1992800" cy="1354176"/>
          </a:xfrm>
          <a:prstGeom prst="rect">
            <a:avLst/>
          </a:prstGeom>
          <a:noFill/>
          <a:ln>
            <a:noFill/>
          </a:ln>
        </p:spPr>
        <p:txBody>
          <a:bodyPr spcFirstLastPara="1" wrap="square" lIns="121900" tIns="121900" rIns="121900" bIns="121900" anchor="t" anchorCtr="0">
            <a:spAutoFit/>
          </a:bodyPr>
          <a:lstStyle/>
          <a:p>
            <a:pPr algn="ctr"/>
            <a:r>
              <a:rPr lang="en" sz="2400"/>
              <a:t>Instrumen evaluasi layanan</a:t>
            </a:r>
            <a:endParaRPr sz="2400"/>
          </a:p>
        </p:txBody>
      </p:sp>
      <p:sp>
        <p:nvSpPr>
          <p:cNvPr id="2407" name="Google Shape;2407;p228"/>
          <p:cNvSpPr/>
          <p:nvPr/>
        </p:nvSpPr>
        <p:spPr>
          <a:xfrm>
            <a:off x="6496633" y="5224333"/>
            <a:ext cx="2777600" cy="1233600"/>
          </a:xfrm>
          <a:prstGeom prst="rect">
            <a:avLst/>
          </a:prstGeom>
          <a:noFill/>
          <a:ln>
            <a:noFill/>
          </a:ln>
        </p:spPr>
        <p:txBody>
          <a:bodyPr spcFirstLastPara="1" wrap="square" lIns="121900" tIns="121900" rIns="121900" bIns="121900" anchor="ctr" anchorCtr="0">
            <a:noAutofit/>
          </a:bodyPr>
          <a:lstStyle/>
          <a:p>
            <a:pPr algn="ctr"/>
            <a:r>
              <a:rPr lang="en" sz="2400"/>
              <a:t>Rencana peningkatan mutu pendidikan</a:t>
            </a:r>
            <a:endParaRPr sz="2400"/>
          </a:p>
        </p:txBody>
      </p:sp>
      <p:grpSp>
        <p:nvGrpSpPr>
          <p:cNvPr id="2408" name="Google Shape;2408;p228"/>
          <p:cNvGrpSpPr/>
          <p:nvPr/>
        </p:nvGrpSpPr>
        <p:grpSpPr>
          <a:xfrm>
            <a:off x="3347255" y="974399"/>
            <a:ext cx="5419200" cy="5419200"/>
            <a:chOff x="1015841" y="-158"/>
            <a:chExt cx="4064400" cy="4064400"/>
          </a:xfrm>
        </p:grpSpPr>
        <p:sp>
          <p:nvSpPr>
            <p:cNvPr id="2409" name="Google Shape;2409;p228"/>
            <p:cNvSpPr/>
            <p:nvPr/>
          </p:nvSpPr>
          <p:spPr>
            <a:xfrm>
              <a:off x="3551358" y="90962"/>
              <a:ext cx="1437600" cy="1437600"/>
            </a:xfrm>
            <a:prstGeom prst="rect">
              <a:avLst/>
            </a:prstGeom>
            <a:noFill/>
            <a:ln>
              <a:noFill/>
            </a:ln>
          </p:spPr>
          <p:txBody>
            <a:bodyPr spcFirstLastPara="1" wrap="square" lIns="121900" tIns="121900" rIns="121900" bIns="121900" anchor="ctr" anchorCtr="0">
              <a:noAutofit/>
            </a:bodyPr>
            <a:lstStyle/>
            <a:p>
              <a:endParaRPr sz="2400"/>
            </a:p>
          </p:txBody>
        </p:sp>
        <p:sp>
          <p:nvSpPr>
            <p:cNvPr id="2410" name="Google Shape;2410;p228"/>
            <p:cNvSpPr txBox="1"/>
            <p:nvPr/>
          </p:nvSpPr>
          <p:spPr>
            <a:xfrm>
              <a:off x="3551358" y="90962"/>
              <a:ext cx="1437600" cy="1437600"/>
            </a:xfrm>
            <a:prstGeom prst="rect">
              <a:avLst/>
            </a:prstGeom>
            <a:noFill/>
            <a:ln>
              <a:noFill/>
            </a:ln>
          </p:spPr>
          <p:txBody>
            <a:bodyPr spcFirstLastPara="1" wrap="square" lIns="16933" tIns="16933" rIns="16933" bIns="16933" anchor="ctr" anchorCtr="0">
              <a:noAutofit/>
            </a:bodyPr>
            <a:lstStyle/>
            <a:p>
              <a:pPr algn="ctr">
                <a:lnSpc>
                  <a:spcPct val="90000"/>
                </a:lnSpc>
              </a:pPr>
              <a:endParaRPr sz="1333">
                <a:solidFill>
                  <a:srgbClr val="FFFFFF"/>
                </a:solidFill>
                <a:latin typeface="Arial"/>
                <a:ea typeface="Arial"/>
                <a:cs typeface="Arial"/>
                <a:sym typeface="Arial"/>
              </a:endParaRPr>
            </a:p>
          </p:txBody>
        </p:sp>
        <p:sp>
          <p:nvSpPr>
            <p:cNvPr id="2411" name="Google Shape;2411;p228"/>
            <p:cNvSpPr/>
            <p:nvPr/>
          </p:nvSpPr>
          <p:spPr>
            <a:xfrm>
              <a:off x="1015841" y="-158"/>
              <a:ext cx="4064400" cy="4064400"/>
            </a:xfrm>
            <a:custGeom>
              <a:avLst/>
              <a:gdLst/>
              <a:ahLst/>
              <a:cxnLst/>
              <a:rect l="l" t="t" r="r" b="b"/>
              <a:pathLst>
                <a:path w="120000" h="120000" extrusionOk="0">
                  <a:moveTo>
                    <a:pt x="112121" y="44134"/>
                  </a:moveTo>
                  <a:lnTo>
                    <a:pt x="112121" y="44134"/>
                  </a:lnTo>
                  <a:cubicBezTo>
                    <a:pt x="114597" y="52268"/>
                    <a:pt x="115135" y="60869"/>
                    <a:pt x="113692" y="69248"/>
                  </a:cubicBezTo>
                  <a:lnTo>
                    <a:pt x="118937" y="70844"/>
                  </a:lnTo>
                  <a:lnTo>
                    <a:pt x="108162" y="74661"/>
                  </a:lnTo>
                  <a:lnTo>
                    <a:pt x="100461" y="65220"/>
                  </a:lnTo>
                  <a:lnTo>
                    <a:pt x="105699" y="66815"/>
                  </a:lnTo>
                  <a:cubicBezTo>
                    <a:pt x="106711" y="60031"/>
                    <a:pt x="106200" y="53106"/>
                    <a:pt x="104202" y="46544"/>
                  </a:cubicBezTo>
                  <a:close/>
                </a:path>
              </a:pathLst>
            </a:custGeom>
            <a:solidFill>
              <a:srgbClr val="4372C3"/>
            </a:solidFill>
            <a:ln w="25400"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2412" name="Google Shape;2412;p228"/>
            <p:cNvSpPr/>
            <p:nvPr/>
          </p:nvSpPr>
          <p:spPr>
            <a:xfrm>
              <a:off x="3551358" y="2535358"/>
              <a:ext cx="1437600" cy="1437600"/>
            </a:xfrm>
            <a:prstGeom prst="rect">
              <a:avLst/>
            </a:prstGeom>
            <a:noFill/>
            <a:ln>
              <a:noFill/>
            </a:ln>
          </p:spPr>
          <p:txBody>
            <a:bodyPr spcFirstLastPara="1" wrap="square" lIns="121900" tIns="121900" rIns="121900" bIns="121900" anchor="ctr" anchorCtr="0">
              <a:noAutofit/>
            </a:bodyPr>
            <a:lstStyle/>
            <a:p>
              <a:endParaRPr sz="2400"/>
            </a:p>
          </p:txBody>
        </p:sp>
        <p:sp>
          <p:nvSpPr>
            <p:cNvPr id="2413" name="Google Shape;2413;p228"/>
            <p:cNvSpPr txBox="1"/>
            <p:nvPr/>
          </p:nvSpPr>
          <p:spPr>
            <a:xfrm>
              <a:off x="3551358" y="2535358"/>
              <a:ext cx="1437600" cy="1437600"/>
            </a:xfrm>
            <a:prstGeom prst="rect">
              <a:avLst/>
            </a:prstGeom>
            <a:noFill/>
            <a:ln>
              <a:noFill/>
            </a:ln>
          </p:spPr>
          <p:txBody>
            <a:bodyPr spcFirstLastPara="1" wrap="square" lIns="16933" tIns="16933" rIns="16933" bIns="16933" anchor="ctr" anchorCtr="0">
              <a:noAutofit/>
            </a:bodyPr>
            <a:lstStyle/>
            <a:p>
              <a:pPr algn="ctr">
                <a:lnSpc>
                  <a:spcPct val="90000"/>
                </a:lnSpc>
              </a:pPr>
              <a:endParaRPr sz="1333">
                <a:solidFill>
                  <a:srgbClr val="FFFFFF"/>
                </a:solidFill>
                <a:latin typeface="Arial"/>
                <a:ea typeface="Arial"/>
                <a:cs typeface="Arial"/>
                <a:sym typeface="Arial"/>
              </a:endParaRPr>
            </a:p>
          </p:txBody>
        </p:sp>
        <p:sp>
          <p:nvSpPr>
            <p:cNvPr id="2414" name="Google Shape;2414;p228"/>
            <p:cNvSpPr/>
            <p:nvPr/>
          </p:nvSpPr>
          <p:spPr>
            <a:xfrm>
              <a:off x="1015841" y="-158"/>
              <a:ext cx="4064400" cy="4064400"/>
            </a:xfrm>
            <a:custGeom>
              <a:avLst/>
              <a:gdLst/>
              <a:ahLst/>
              <a:cxnLst/>
              <a:rect l="l" t="t" r="r" b="b"/>
              <a:pathLst>
                <a:path w="120000" h="120000" extrusionOk="0">
                  <a:moveTo>
                    <a:pt x="75866" y="112121"/>
                  </a:moveTo>
                  <a:lnTo>
                    <a:pt x="75866" y="112121"/>
                  </a:lnTo>
                  <a:cubicBezTo>
                    <a:pt x="67732" y="114597"/>
                    <a:pt x="59131" y="115135"/>
                    <a:pt x="50752" y="113692"/>
                  </a:cubicBezTo>
                  <a:lnTo>
                    <a:pt x="49156" y="118937"/>
                  </a:lnTo>
                  <a:lnTo>
                    <a:pt x="45339" y="108162"/>
                  </a:lnTo>
                  <a:lnTo>
                    <a:pt x="54780" y="100461"/>
                  </a:lnTo>
                  <a:lnTo>
                    <a:pt x="53185" y="105699"/>
                  </a:lnTo>
                  <a:cubicBezTo>
                    <a:pt x="59969" y="106711"/>
                    <a:pt x="66894" y="106200"/>
                    <a:pt x="73456" y="104202"/>
                  </a:cubicBezTo>
                  <a:close/>
                </a:path>
              </a:pathLst>
            </a:custGeom>
            <a:solidFill>
              <a:srgbClr val="4372C3"/>
            </a:solidFill>
            <a:ln w="25400"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2415" name="Google Shape;2415;p228"/>
            <p:cNvSpPr/>
            <p:nvPr/>
          </p:nvSpPr>
          <p:spPr>
            <a:xfrm>
              <a:off x="1106962" y="2535358"/>
              <a:ext cx="1437600" cy="1437600"/>
            </a:xfrm>
            <a:prstGeom prst="rect">
              <a:avLst/>
            </a:prstGeom>
            <a:noFill/>
            <a:ln>
              <a:noFill/>
            </a:ln>
          </p:spPr>
          <p:txBody>
            <a:bodyPr spcFirstLastPara="1" wrap="square" lIns="121900" tIns="121900" rIns="121900" bIns="121900" anchor="ctr" anchorCtr="0">
              <a:noAutofit/>
            </a:bodyPr>
            <a:lstStyle/>
            <a:p>
              <a:endParaRPr sz="2400"/>
            </a:p>
          </p:txBody>
        </p:sp>
        <p:sp>
          <p:nvSpPr>
            <p:cNvPr id="2416" name="Google Shape;2416;p228"/>
            <p:cNvSpPr txBox="1"/>
            <p:nvPr/>
          </p:nvSpPr>
          <p:spPr>
            <a:xfrm>
              <a:off x="1106962" y="2535358"/>
              <a:ext cx="1437600" cy="1437600"/>
            </a:xfrm>
            <a:prstGeom prst="rect">
              <a:avLst/>
            </a:prstGeom>
            <a:noFill/>
            <a:ln>
              <a:noFill/>
            </a:ln>
          </p:spPr>
          <p:txBody>
            <a:bodyPr spcFirstLastPara="1" wrap="square" lIns="16933" tIns="16933" rIns="16933" bIns="16933" anchor="ctr" anchorCtr="0">
              <a:noAutofit/>
            </a:bodyPr>
            <a:lstStyle/>
            <a:p>
              <a:pPr algn="ctr">
                <a:lnSpc>
                  <a:spcPct val="90000"/>
                </a:lnSpc>
              </a:pPr>
              <a:endParaRPr sz="1333">
                <a:solidFill>
                  <a:srgbClr val="FFFFFF"/>
                </a:solidFill>
                <a:latin typeface="Arial"/>
                <a:ea typeface="Arial"/>
                <a:cs typeface="Arial"/>
                <a:sym typeface="Arial"/>
              </a:endParaRPr>
            </a:p>
          </p:txBody>
        </p:sp>
        <p:sp>
          <p:nvSpPr>
            <p:cNvPr id="2417" name="Google Shape;2417;p228"/>
            <p:cNvSpPr/>
            <p:nvPr/>
          </p:nvSpPr>
          <p:spPr>
            <a:xfrm>
              <a:off x="1015841" y="-158"/>
              <a:ext cx="4064400" cy="4064400"/>
            </a:xfrm>
            <a:custGeom>
              <a:avLst/>
              <a:gdLst/>
              <a:ahLst/>
              <a:cxnLst/>
              <a:rect l="l" t="t" r="r" b="b"/>
              <a:pathLst>
                <a:path w="120000" h="120000" extrusionOk="0">
                  <a:moveTo>
                    <a:pt x="7879" y="75866"/>
                  </a:moveTo>
                  <a:cubicBezTo>
                    <a:pt x="5403" y="67732"/>
                    <a:pt x="4865" y="59131"/>
                    <a:pt x="6308" y="50752"/>
                  </a:cubicBezTo>
                  <a:lnTo>
                    <a:pt x="1063" y="49156"/>
                  </a:lnTo>
                  <a:lnTo>
                    <a:pt x="11838" y="45339"/>
                  </a:lnTo>
                  <a:lnTo>
                    <a:pt x="19539" y="54780"/>
                  </a:lnTo>
                  <a:lnTo>
                    <a:pt x="14301" y="53185"/>
                  </a:lnTo>
                  <a:lnTo>
                    <a:pt x="14301" y="53185"/>
                  </a:lnTo>
                  <a:cubicBezTo>
                    <a:pt x="13289" y="59969"/>
                    <a:pt x="13800" y="66894"/>
                    <a:pt x="15798" y="73456"/>
                  </a:cubicBezTo>
                  <a:close/>
                </a:path>
              </a:pathLst>
            </a:custGeom>
            <a:solidFill>
              <a:srgbClr val="4372C3"/>
            </a:solidFill>
            <a:ln w="25400"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2418" name="Google Shape;2418;p228"/>
            <p:cNvSpPr/>
            <p:nvPr/>
          </p:nvSpPr>
          <p:spPr>
            <a:xfrm>
              <a:off x="1106962" y="90962"/>
              <a:ext cx="1437600" cy="1437600"/>
            </a:xfrm>
            <a:prstGeom prst="rect">
              <a:avLst/>
            </a:prstGeom>
            <a:noFill/>
            <a:ln>
              <a:noFill/>
            </a:ln>
          </p:spPr>
          <p:txBody>
            <a:bodyPr spcFirstLastPara="1" wrap="square" lIns="121900" tIns="121900" rIns="121900" bIns="121900" anchor="ctr" anchorCtr="0">
              <a:noAutofit/>
            </a:bodyPr>
            <a:lstStyle/>
            <a:p>
              <a:endParaRPr sz="2400"/>
            </a:p>
          </p:txBody>
        </p:sp>
        <p:sp>
          <p:nvSpPr>
            <p:cNvPr id="2419" name="Google Shape;2419;p228"/>
            <p:cNvSpPr txBox="1"/>
            <p:nvPr/>
          </p:nvSpPr>
          <p:spPr>
            <a:xfrm>
              <a:off x="1106962" y="90962"/>
              <a:ext cx="1437600" cy="1437600"/>
            </a:xfrm>
            <a:prstGeom prst="rect">
              <a:avLst/>
            </a:prstGeom>
            <a:noFill/>
            <a:ln>
              <a:noFill/>
            </a:ln>
          </p:spPr>
          <p:txBody>
            <a:bodyPr spcFirstLastPara="1" wrap="square" lIns="16933" tIns="16933" rIns="16933" bIns="16933" anchor="ctr" anchorCtr="0">
              <a:noAutofit/>
            </a:bodyPr>
            <a:lstStyle/>
            <a:p>
              <a:pPr algn="ctr">
                <a:lnSpc>
                  <a:spcPct val="90000"/>
                </a:lnSpc>
              </a:pPr>
              <a:endParaRPr sz="1333">
                <a:solidFill>
                  <a:srgbClr val="FFFFFF"/>
                </a:solidFill>
                <a:latin typeface="Arial"/>
                <a:ea typeface="Arial"/>
                <a:cs typeface="Arial"/>
                <a:sym typeface="Arial"/>
              </a:endParaRPr>
            </a:p>
          </p:txBody>
        </p:sp>
        <p:sp>
          <p:nvSpPr>
            <p:cNvPr id="2420" name="Google Shape;2420;p228"/>
            <p:cNvSpPr/>
            <p:nvPr/>
          </p:nvSpPr>
          <p:spPr>
            <a:xfrm>
              <a:off x="1015841" y="-158"/>
              <a:ext cx="4064400" cy="4064400"/>
            </a:xfrm>
            <a:custGeom>
              <a:avLst/>
              <a:gdLst/>
              <a:ahLst/>
              <a:cxnLst/>
              <a:rect l="l" t="t" r="r" b="b"/>
              <a:pathLst>
                <a:path w="120000" h="120000" extrusionOk="0">
                  <a:moveTo>
                    <a:pt x="44134" y="7879"/>
                  </a:moveTo>
                  <a:lnTo>
                    <a:pt x="44134" y="7879"/>
                  </a:lnTo>
                  <a:cubicBezTo>
                    <a:pt x="52268" y="5403"/>
                    <a:pt x="60869" y="4865"/>
                    <a:pt x="69248" y="6308"/>
                  </a:cubicBezTo>
                  <a:lnTo>
                    <a:pt x="70844" y="1063"/>
                  </a:lnTo>
                  <a:lnTo>
                    <a:pt x="74661" y="11838"/>
                  </a:lnTo>
                  <a:lnTo>
                    <a:pt x="65220" y="19539"/>
                  </a:lnTo>
                  <a:lnTo>
                    <a:pt x="66815" y="14301"/>
                  </a:lnTo>
                  <a:lnTo>
                    <a:pt x="66815" y="14301"/>
                  </a:lnTo>
                  <a:cubicBezTo>
                    <a:pt x="60031" y="13289"/>
                    <a:pt x="53106" y="13800"/>
                    <a:pt x="46544" y="15798"/>
                  </a:cubicBezTo>
                  <a:close/>
                </a:path>
              </a:pathLst>
            </a:custGeom>
            <a:solidFill>
              <a:srgbClr val="4372C3"/>
            </a:solidFill>
            <a:ln w="25400"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grpSp>
      <p:pic>
        <p:nvPicPr>
          <p:cNvPr id="2421" name="Google Shape;2421;p228"/>
          <p:cNvPicPr preferRelativeResize="0"/>
          <p:nvPr/>
        </p:nvPicPr>
        <p:blipFill rotWithShape="1">
          <a:blip r:embed="rId5">
            <a:alphaModFix/>
          </a:blip>
          <a:srcRect/>
          <a:stretch/>
        </p:blipFill>
        <p:spPr>
          <a:xfrm>
            <a:off x="4036683" y="1217391"/>
            <a:ext cx="1219200" cy="1219200"/>
          </a:xfrm>
          <a:prstGeom prst="rect">
            <a:avLst/>
          </a:prstGeom>
          <a:noFill/>
          <a:ln>
            <a:noFill/>
          </a:ln>
        </p:spPr>
      </p:pic>
      <p:pic>
        <p:nvPicPr>
          <p:cNvPr id="2422" name="Google Shape;2422;p228"/>
          <p:cNvPicPr preferRelativeResize="0"/>
          <p:nvPr/>
        </p:nvPicPr>
        <p:blipFill rotWithShape="1">
          <a:blip r:embed="rId6">
            <a:alphaModFix/>
          </a:blip>
          <a:srcRect/>
          <a:stretch/>
        </p:blipFill>
        <p:spPr>
          <a:xfrm>
            <a:off x="6820064" y="1220192"/>
            <a:ext cx="1219200" cy="1219200"/>
          </a:xfrm>
          <a:prstGeom prst="rect">
            <a:avLst/>
          </a:prstGeom>
          <a:noFill/>
          <a:ln>
            <a:noFill/>
          </a:ln>
        </p:spPr>
      </p:pic>
      <p:pic>
        <p:nvPicPr>
          <p:cNvPr id="2423" name="Google Shape;2423;p228"/>
          <p:cNvPicPr preferRelativeResize="0"/>
          <p:nvPr/>
        </p:nvPicPr>
        <p:blipFill rotWithShape="1">
          <a:blip r:embed="rId7">
            <a:alphaModFix/>
          </a:blip>
          <a:srcRect/>
          <a:stretch/>
        </p:blipFill>
        <p:spPr>
          <a:xfrm>
            <a:off x="7328060" y="4381303"/>
            <a:ext cx="1219200" cy="1219200"/>
          </a:xfrm>
          <a:prstGeom prst="rect">
            <a:avLst/>
          </a:prstGeom>
          <a:noFill/>
          <a:ln>
            <a:noFill/>
          </a:ln>
        </p:spPr>
      </p:pic>
      <p:sp>
        <p:nvSpPr>
          <p:cNvPr id="2424" name="Google Shape;2424;p228"/>
          <p:cNvSpPr/>
          <p:nvPr/>
        </p:nvSpPr>
        <p:spPr>
          <a:xfrm>
            <a:off x="5686333" y="2445400"/>
            <a:ext cx="3520400" cy="820800"/>
          </a:xfrm>
          <a:prstGeom prst="rect">
            <a:avLst/>
          </a:prstGeom>
          <a:noFill/>
          <a:ln>
            <a:noFill/>
          </a:ln>
        </p:spPr>
        <p:txBody>
          <a:bodyPr spcFirstLastPara="1" wrap="square" lIns="121900" tIns="121900" rIns="121900" bIns="121900" anchor="ctr" anchorCtr="0">
            <a:noAutofit/>
          </a:bodyPr>
          <a:lstStyle/>
          <a:p>
            <a:pPr algn="ctr"/>
            <a:r>
              <a:rPr lang="en" sz="2000" b="1" dirty="0"/>
              <a:t>Evaluasi Internal</a:t>
            </a:r>
            <a:endParaRPr sz="2000" b="1" dirty="0"/>
          </a:p>
          <a:p>
            <a:pPr algn="ctr"/>
            <a:r>
              <a:rPr lang="en" sz="2000" dirty="0"/>
              <a:t>Refleksi diri satuan pendidikan</a:t>
            </a:r>
            <a:endParaRPr sz="2000" dirty="0"/>
          </a:p>
          <a:p>
            <a:pPr algn="ctr"/>
            <a:r>
              <a:rPr lang="en" sz="2000" dirty="0"/>
              <a:t> dan Pemda</a:t>
            </a:r>
            <a:endParaRPr sz="2000" dirty="0"/>
          </a:p>
        </p:txBody>
      </p:sp>
      <p:sp>
        <p:nvSpPr>
          <p:cNvPr id="2425" name="Google Shape;2425;p228"/>
          <p:cNvSpPr/>
          <p:nvPr/>
        </p:nvSpPr>
        <p:spPr>
          <a:xfrm>
            <a:off x="3331500" y="5575133"/>
            <a:ext cx="2164800" cy="763600"/>
          </a:xfrm>
          <a:prstGeom prst="rect">
            <a:avLst/>
          </a:prstGeom>
          <a:noFill/>
          <a:ln>
            <a:noFill/>
          </a:ln>
        </p:spPr>
        <p:txBody>
          <a:bodyPr spcFirstLastPara="1" wrap="square" lIns="121900" tIns="121900" rIns="121900" bIns="121900" anchor="ctr" anchorCtr="0">
            <a:noAutofit/>
          </a:bodyPr>
          <a:lstStyle/>
          <a:p>
            <a:pPr algn="ctr"/>
            <a:r>
              <a:rPr lang="en" sz="2000"/>
              <a:t>Pelaksanaan peningkatan mutu</a:t>
            </a:r>
            <a:endParaRPr sz="2000"/>
          </a:p>
        </p:txBody>
      </p:sp>
      <p:sp>
        <p:nvSpPr>
          <p:cNvPr id="2426" name="Google Shape;2426;p228"/>
          <p:cNvSpPr txBox="1"/>
          <p:nvPr/>
        </p:nvSpPr>
        <p:spPr>
          <a:xfrm>
            <a:off x="3284667" y="2493184"/>
            <a:ext cx="2520000" cy="533600"/>
          </a:xfrm>
          <a:prstGeom prst="rect">
            <a:avLst/>
          </a:prstGeom>
          <a:noFill/>
          <a:ln>
            <a:noFill/>
          </a:ln>
        </p:spPr>
        <p:txBody>
          <a:bodyPr spcFirstLastPara="1" wrap="square" lIns="0" tIns="0" rIns="0" bIns="0" anchor="t" anchorCtr="0">
            <a:noAutofit/>
          </a:bodyPr>
          <a:lstStyle/>
          <a:p>
            <a:pPr algn="ctr">
              <a:buClr>
                <a:srgbClr val="000000"/>
              </a:buClr>
              <a:buSzPts val="1100"/>
            </a:pPr>
            <a:r>
              <a:rPr lang="en" sz="2400"/>
              <a:t>Profil Pendidikan</a:t>
            </a:r>
            <a:r>
              <a:rPr lang="en" sz="2400">
                <a:solidFill>
                  <a:srgbClr val="000000"/>
                </a:solidFill>
                <a:latin typeface="Arial"/>
                <a:ea typeface="Arial"/>
                <a:cs typeface="Arial"/>
                <a:sym typeface="Arial"/>
              </a:rPr>
              <a:t> </a:t>
            </a:r>
            <a:endParaRPr sz="2400">
              <a:solidFill>
                <a:srgbClr val="000000"/>
              </a:solidFill>
              <a:latin typeface="Arial"/>
              <a:ea typeface="Arial"/>
              <a:cs typeface="Arial"/>
              <a:sym typeface="Arial"/>
            </a:endParaRPr>
          </a:p>
        </p:txBody>
      </p:sp>
      <p:sp>
        <p:nvSpPr>
          <p:cNvPr id="2427" name="Google Shape;2427;p228"/>
          <p:cNvSpPr/>
          <p:nvPr/>
        </p:nvSpPr>
        <p:spPr>
          <a:xfrm>
            <a:off x="2900380" y="1493000"/>
            <a:ext cx="896000" cy="668000"/>
          </a:xfrm>
          <a:prstGeom prst="rightArrow">
            <a:avLst>
              <a:gd name="adj1" fmla="val 50000"/>
              <a:gd name="adj2" fmla="val 50000"/>
            </a:avLst>
          </a:prstGeom>
          <a:solidFill>
            <a:srgbClr val="3C78D8"/>
          </a:solidFill>
          <a:ln w="9525" cap="flat" cmpd="sng">
            <a:solidFill>
              <a:srgbClr val="3C78D8"/>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2428" name="Google Shape;2428;p228"/>
          <p:cNvSpPr txBox="1"/>
          <p:nvPr/>
        </p:nvSpPr>
        <p:spPr>
          <a:xfrm>
            <a:off x="4950067" y="3596851"/>
            <a:ext cx="2467600" cy="861734"/>
          </a:xfrm>
          <a:prstGeom prst="rect">
            <a:avLst/>
          </a:prstGeom>
          <a:noFill/>
          <a:ln>
            <a:noFill/>
          </a:ln>
        </p:spPr>
        <p:txBody>
          <a:bodyPr spcFirstLastPara="1" wrap="square" lIns="121900" tIns="121900" rIns="121900" bIns="121900" anchor="t" anchorCtr="0">
            <a:spAutoFit/>
          </a:bodyPr>
          <a:lstStyle/>
          <a:p>
            <a:pPr algn="ctr"/>
            <a:r>
              <a:rPr lang="en" sz="2000" b="1" dirty="0"/>
              <a:t>Perbaikan berkesinambungan</a:t>
            </a:r>
            <a:endParaRPr sz="2000" b="1" dirty="0"/>
          </a:p>
        </p:txBody>
      </p:sp>
      <p:sp>
        <p:nvSpPr>
          <p:cNvPr id="2429" name="Google Shape;2429;p228"/>
          <p:cNvSpPr txBox="1">
            <a:spLocks noGrp="1"/>
          </p:cNvSpPr>
          <p:nvPr>
            <p:ph type="sldNum" idx="12"/>
          </p:nvPr>
        </p:nvSpPr>
        <p:spPr>
          <a:xfrm>
            <a:off x="11357279" y="6540880"/>
            <a:ext cx="792400" cy="246400"/>
          </a:xfrm>
          <a:prstGeom prst="rect">
            <a:avLst/>
          </a:prstGeom>
        </p:spPr>
        <p:txBody>
          <a:bodyPr spcFirstLastPara="1" vert="horz" wrap="square" lIns="68567" tIns="34267" rIns="68567" bIns="34267" rtlCol="0" anchor="ctr" anchorCtr="0">
            <a:noAutofit/>
          </a:bodyPr>
          <a:lstStyle/>
          <a:p>
            <a:fld id="{00000000-1234-1234-1234-123412341234}" type="slidenum">
              <a:rPr lang="en"/>
              <a:pPr/>
              <a:t>7</a:t>
            </a:fld>
            <a:endParaRPr/>
          </a:p>
        </p:txBody>
      </p:sp>
      <p:sp>
        <p:nvSpPr>
          <p:cNvPr id="2430" name="Google Shape;2430;p228"/>
          <p:cNvSpPr/>
          <p:nvPr/>
        </p:nvSpPr>
        <p:spPr>
          <a:xfrm>
            <a:off x="5804667" y="1205233"/>
            <a:ext cx="3402000" cy="2182400"/>
          </a:xfrm>
          <a:prstGeom prst="roundRect">
            <a:avLst>
              <a:gd name="adj" fmla="val 16667"/>
            </a:avLst>
          </a:prstGeom>
          <a:noFill/>
          <a:ln w="28575" cap="flat" cmpd="sng">
            <a:solidFill>
              <a:srgbClr val="C00000"/>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434"/>
        <p:cNvGrpSpPr/>
        <p:nvPr/>
      </p:nvGrpSpPr>
      <p:grpSpPr>
        <a:xfrm>
          <a:off x="0" y="0"/>
          <a:ext cx="0" cy="0"/>
          <a:chOff x="0" y="0"/>
          <a:chExt cx="0" cy="0"/>
        </a:xfrm>
      </p:grpSpPr>
      <p:sp>
        <p:nvSpPr>
          <p:cNvPr id="2435" name="Google Shape;2435;p229"/>
          <p:cNvSpPr txBox="1">
            <a:spLocks noGrp="1"/>
          </p:cNvSpPr>
          <p:nvPr>
            <p:ph type="sldNum" idx="12"/>
          </p:nvPr>
        </p:nvSpPr>
        <p:spPr>
          <a:xfrm>
            <a:off x="11357279" y="6540880"/>
            <a:ext cx="792400" cy="246400"/>
          </a:xfrm>
          <a:prstGeom prst="rect">
            <a:avLst/>
          </a:prstGeom>
        </p:spPr>
        <p:txBody>
          <a:bodyPr spcFirstLastPara="1" vert="horz" wrap="square" lIns="68567" tIns="34267" rIns="68567" bIns="34267" rtlCol="0" anchor="ctr" anchorCtr="0">
            <a:noAutofit/>
          </a:bodyPr>
          <a:lstStyle/>
          <a:p>
            <a:fld id="{00000000-1234-1234-1234-123412341234}" type="slidenum">
              <a:rPr lang="en"/>
              <a:pPr/>
              <a:t>8</a:t>
            </a:fld>
            <a:endParaRPr/>
          </a:p>
        </p:txBody>
      </p:sp>
      <p:sp>
        <p:nvSpPr>
          <p:cNvPr id="2436" name="Google Shape;2436;p229"/>
          <p:cNvSpPr txBox="1">
            <a:spLocks noGrp="1"/>
          </p:cNvSpPr>
          <p:nvPr>
            <p:ph type="title"/>
          </p:nvPr>
        </p:nvSpPr>
        <p:spPr>
          <a:xfrm>
            <a:off x="0" y="0"/>
            <a:ext cx="12192000" cy="772000"/>
          </a:xfrm>
          <a:prstGeom prst="rect">
            <a:avLst/>
          </a:prstGeom>
        </p:spPr>
        <p:txBody>
          <a:bodyPr spcFirstLastPara="1" vert="horz" wrap="square" lIns="91433" tIns="45700" rIns="91433" bIns="45700" rtlCol="0" anchor="t" anchorCtr="0">
            <a:noAutofit/>
          </a:bodyPr>
          <a:lstStyle/>
          <a:p>
            <a:pPr>
              <a:buClr>
                <a:schemeClr val="dk1"/>
              </a:buClr>
              <a:buSzPts val="1100"/>
            </a:pPr>
            <a:r>
              <a:rPr lang="en">
                <a:solidFill>
                  <a:srgbClr val="FFFFFF"/>
                </a:solidFill>
              </a:rPr>
              <a:t>Pemahaman terhadap Profil Pendidikan</a:t>
            </a:r>
            <a:endParaRPr>
              <a:solidFill>
                <a:srgbClr val="FFFFFF"/>
              </a:solidFill>
            </a:endParaRPr>
          </a:p>
          <a:p>
            <a:r>
              <a:rPr lang="en">
                <a:solidFill>
                  <a:srgbClr val="FFFFFF"/>
                </a:solidFill>
              </a:rPr>
              <a:t>sebagai “Faktor Kunci” penerapan Perencanaan berbasis Data</a:t>
            </a:r>
            <a:endParaRPr/>
          </a:p>
        </p:txBody>
      </p:sp>
      <p:pic>
        <p:nvPicPr>
          <p:cNvPr id="2437" name="Google Shape;2437;p229"/>
          <p:cNvPicPr preferRelativeResize="0"/>
          <p:nvPr/>
        </p:nvPicPr>
        <p:blipFill>
          <a:blip r:embed="rId3">
            <a:alphaModFix/>
          </a:blip>
          <a:stretch>
            <a:fillRect/>
          </a:stretch>
        </p:blipFill>
        <p:spPr>
          <a:xfrm>
            <a:off x="203201" y="1133233"/>
            <a:ext cx="11785601" cy="5046387"/>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448"/>
        <p:cNvGrpSpPr/>
        <p:nvPr/>
      </p:nvGrpSpPr>
      <p:grpSpPr>
        <a:xfrm>
          <a:off x="0" y="0"/>
          <a:ext cx="0" cy="0"/>
          <a:chOff x="0" y="0"/>
          <a:chExt cx="0" cy="0"/>
        </a:xfrm>
      </p:grpSpPr>
      <p:sp>
        <p:nvSpPr>
          <p:cNvPr id="2449" name="Google Shape;2449;p231"/>
          <p:cNvSpPr txBox="1">
            <a:spLocks noGrp="1"/>
          </p:cNvSpPr>
          <p:nvPr>
            <p:ph type="sldNum" idx="12"/>
          </p:nvPr>
        </p:nvSpPr>
        <p:spPr>
          <a:xfrm>
            <a:off x="11357279" y="6540880"/>
            <a:ext cx="792400" cy="246400"/>
          </a:xfrm>
          <a:prstGeom prst="rect">
            <a:avLst/>
          </a:prstGeom>
        </p:spPr>
        <p:txBody>
          <a:bodyPr spcFirstLastPara="1" vert="horz" wrap="square" lIns="68567" tIns="34267" rIns="68567" bIns="34267" rtlCol="0" anchor="ctr" anchorCtr="0">
            <a:noAutofit/>
          </a:bodyPr>
          <a:lstStyle/>
          <a:p>
            <a:fld id="{00000000-1234-1234-1234-123412341234}" type="slidenum">
              <a:rPr lang="en"/>
              <a:pPr/>
              <a:t>9</a:t>
            </a:fld>
            <a:endParaRPr/>
          </a:p>
        </p:txBody>
      </p:sp>
      <p:sp>
        <p:nvSpPr>
          <p:cNvPr id="2450" name="Google Shape;2450;p231"/>
          <p:cNvSpPr txBox="1">
            <a:spLocks noGrp="1"/>
          </p:cNvSpPr>
          <p:nvPr>
            <p:ph type="title"/>
          </p:nvPr>
        </p:nvSpPr>
        <p:spPr>
          <a:xfrm>
            <a:off x="0" y="0"/>
            <a:ext cx="12192000" cy="692800"/>
          </a:xfrm>
          <a:prstGeom prst="rect">
            <a:avLst/>
          </a:prstGeom>
        </p:spPr>
        <p:txBody>
          <a:bodyPr spcFirstLastPara="1" vert="horz" wrap="square" lIns="91433" tIns="45700" rIns="91433" bIns="45700" rtlCol="0" anchor="t" anchorCtr="0">
            <a:noAutofit/>
          </a:bodyPr>
          <a:lstStyle/>
          <a:p>
            <a:r>
              <a:rPr lang="en"/>
              <a:t>Masalah dan Akar masalah dapat diidentifikasi dengan menganalisis indikator mana yang sudah baik dan yang belum baik (Jenjang Dasmen)</a:t>
            </a:r>
            <a:endParaRPr/>
          </a:p>
          <a:p>
            <a:endParaRPr/>
          </a:p>
        </p:txBody>
      </p:sp>
      <p:graphicFrame>
        <p:nvGraphicFramePr>
          <p:cNvPr id="2451" name="Google Shape;2451;p231"/>
          <p:cNvGraphicFramePr/>
          <p:nvPr/>
        </p:nvGraphicFramePr>
        <p:xfrm>
          <a:off x="203200" y="818445"/>
          <a:ext cx="11785533" cy="5417667"/>
        </p:xfrm>
        <a:graphic>
          <a:graphicData uri="http://schemas.openxmlformats.org/drawingml/2006/table">
            <a:tbl>
              <a:tblPr firstRow="1" bandRow="1">
                <a:noFill/>
              </a:tblPr>
              <a:tblGrid>
                <a:gridCol w="495300">
                  <a:extLst>
                    <a:ext uri="{9D8B030D-6E8A-4147-A177-3AD203B41FA5}">
                      <a16:colId xmlns:a16="http://schemas.microsoft.com/office/drawing/2014/main" val="20000"/>
                    </a:ext>
                  </a:extLst>
                </a:gridCol>
                <a:gridCol w="3151800">
                  <a:extLst>
                    <a:ext uri="{9D8B030D-6E8A-4147-A177-3AD203B41FA5}">
                      <a16:colId xmlns:a16="http://schemas.microsoft.com/office/drawing/2014/main" val="20001"/>
                    </a:ext>
                  </a:extLst>
                </a:gridCol>
                <a:gridCol w="4095200">
                  <a:extLst>
                    <a:ext uri="{9D8B030D-6E8A-4147-A177-3AD203B41FA5}">
                      <a16:colId xmlns:a16="http://schemas.microsoft.com/office/drawing/2014/main" val="20002"/>
                    </a:ext>
                  </a:extLst>
                </a:gridCol>
                <a:gridCol w="4043233">
                  <a:extLst>
                    <a:ext uri="{9D8B030D-6E8A-4147-A177-3AD203B41FA5}">
                      <a16:colId xmlns:a16="http://schemas.microsoft.com/office/drawing/2014/main" val="20003"/>
                    </a:ext>
                  </a:extLst>
                </a:gridCol>
              </a:tblGrid>
              <a:tr h="335307">
                <a:tc>
                  <a:txBody>
                    <a:bodyPr/>
                    <a:lstStyle/>
                    <a:p>
                      <a:pPr marL="0" marR="0" lvl="0" indent="0" algn="ctr" rtl="0">
                        <a:spcBef>
                          <a:spcPts val="0"/>
                        </a:spcBef>
                        <a:spcAft>
                          <a:spcPts val="0"/>
                        </a:spcAft>
                        <a:buNone/>
                      </a:pPr>
                      <a:r>
                        <a:rPr lang="en" sz="1600" b="1"/>
                        <a:t>No</a:t>
                      </a:r>
                      <a:endParaRPr sz="1500"/>
                    </a:p>
                  </a:txBody>
                  <a:tcPr marL="91467" marR="91467" marT="45733" marB="45733">
                    <a:lnL w="76200" cap="flat" cmpd="sng">
                      <a:solidFill>
                        <a:schemeClr val="lt1"/>
                      </a:solidFill>
                      <a:prstDash val="solid"/>
                      <a:round/>
                      <a:headEnd type="none" w="sm" len="sm"/>
                      <a:tailEnd type="none" w="sm" len="sm"/>
                    </a:lnL>
                    <a:lnR w="76200" cap="flat" cmpd="sng">
                      <a:solidFill>
                        <a:schemeClr val="lt1"/>
                      </a:solidFill>
                      <a:prstDash val="solid"/>
                      <a:round/>
                      <a:headEnd type="none" w="sm" len="sm"/>
                      <a:tailEnd type="none" w="sm" len="sm"/>
                    </a:lnR>
                    <a:lnT w="76200" cap="flat" cmpd="sng">
                      <a:solidFill>
                        <a:schemeClr val="lt1"/>
                      </a:solidFill>
                      <a:prstDash val="solid"/>
                      <a:round/>
                      <a:headEnd type="none" w="sm" len="sm"/>
                      <a:tailEnd type="none" w="sm" len="sm"/>
                    </a:lnT>
                    <a:lnB w="76200" cap="flat" cmpd="sng">
                      <a:solidFill>
                        <a:schemeClr val="lt1"/>
                      </a:solidFill>
                      <a:prstDash val="solid"/>
                      <a:round/>
                      <a:headEnd type="none" w="sm" len="sm"/>
                      <a:tailEnd type="none" w="sm" len="sm"/>
                    </a:lnB>
                    <a:solidFill>
                      <a:srgbClr val="CCDBFF"/>
                    </a:solidFill>
                  </a:tcPr>
                </a:tc>
                <a:tc>
                  <a:txBody>
                    <a:bodyPr/>
                    <a:lstStyle/>
                    <a:p>
                      <a:pPr marL="0" marR="0" lvl="0" indent="0" algn="ctr" rtl="0">
                        <a:spcBef>
                          <a:spcPts val="0"/>
                        </a:spcBef>
                        <a:spcAft>
                          <a:spcPts val="0"/>
                        </a:spcAft>
                        <a:buNone/>
                      </a:pPr>
                      <a:r>
                        <a:rPr lang="en" sz="1600" b="1"/>
                        <a:t>Dimensi</a:t>
                      </a:r>
                      <a:endParaRPr sz="1600" b="1"/>
                    </a:p>
                  </a:txBody>
                  <a:tcPr marL="91467" marR="91467" marT="45733" marB="45733">
                    <a:lnL w="76200" cap="flat" cmpd="sng">
                      <a:solidFill>
                        <a:schemeClr val="lt1"/>
                      </a:solidFill>
                      <a:prstDash val="solid"/>
                      <a:round/>
                      <a:headEnd type="none" w="sm" len="sm"/>
                      <a:tailEnd type="none" w="sm" len="sm"/>
                    </a:lnL>
                    <a:lnR w="76200" cap="flat" cmpd="sng">
                      <a:solidFill>
                        <a:schemeClr val="lt1"/>
                      </a:solidFill>
                      <a:prstDash val="solid"/>
                      <a:round/>
                      <a:headEnd type="none" w="sm" len="sm"/>
                      <a:tailEnd type="none" w="sm" len="sm"/>
                    </a:lnR>
                    <a:lnT w="76200" cap="flat" cmpd="sng">
                      <a:solidFill>
                        <a:schemeClr val="lt1"/>
                      </a:solidFill>
                      <a:prstDash val="solid"/>
                      <a:round/>
                      <a:headEnd type="none" w="sm" len="sm"/>
                      <a:tailEnd type="none" w="sm" len="sm"/>
                    </a:lnT>
                    <a:lnB w="76200" cap="flat" cmpd="sng">
                      <a:solidFill>
                        <a:schemeClr val="lt1"/>
                      </a:solidFill>
                      <a:prstDash val="solid"/>
                      <a:round/>
                      <a:headEnd type="none" w="sm" len="sm"/>
                      <a:tailEnd type="none" w="sm" len="sm"/>
                    </a:lnB>
                    <a:solidFill>
                      <a:srgbClr val="CCDBFF"/>
                    </a:solidFill>
                  </a:tcPr>
                </a:tc>
                <a:tc>
                  <a:txBody>
                    <a:bodyPr/>
                    <a:lstStyle/>
                    <a:p>
                      <a:pPr marL="0" marR="0" lvl="0" indent="0" algn="ctr" rtl="0">
                        <a:spcBef>
                          <a:spcPts val="0"/>
                        </a:spcBef>
                        <a:spcAft>
                          <a:spcPts val="0"/>
                        </a:spcAft>
                        <a:buNone/>
                      </a:pPr>
                      <a:r>
                        <a:rPr lang="en" sz="1600" b="1">
                          <a:solidFill>
                            <a:schemeClr val="lt1"/>
                          </a:solidFill>
                        </a:rPr>
                        <a:t>Hal yang sudah baik</a:t>
                      </a:r>
                      <a:endParaRPr sz="1600" b="1">
                        <a:solidFill>
                          <a:schemeClr val="lt1"/>
                        </a:solidFill>
                      </a:endParaRPr>
                    </a:p>
                  </a:txBody>
                  <a:tcPr marL="91467" marR="91467" marT="45733" marB="45733">
                    <a:lnL w="76200" cap="flat" cmpd="sng">
                      <a:solidFill>
                        <a:schemeClr val="lt1"/>
                      </a:solidFill>
                      <a:prstDash val="solid"/>
                      <a:round/>
                      <a:headEnd type="none" w="sm" len="sm"/>
                      <a:tailEnd type="none" w="sm" len="sm"/>
                    </a:lnL>
                    <a:lnR w="76200" cap="flat" cmpd="sng">
                      <a:solidFill>
                        <a:schemeClr val="lt1"/>
                      </a:solidFill>
                      <a:prstDash val="solid"/>
                      <a:round/>
                      <a:headEnd type="none" w="sm" len="sm"/>
                      <a:tailEnd type="none" w="sm" len="sm"/>
                    </a:lnR>
                    <a:lnT w="76200" cap="flat" cmpd="sng">
                      <a:solidFill>
                        <a:schemeClr val="lt1"/>
                      </a:solidFill>
                      <a:prstDash val="solid"/>
                      <a:round/>
                      <a:headEnd type="none" w="sm" len="sm"/>
                      <a:tailEnd type="none" w="sm" len="sm"/>
                    </a:lnT>
                    <a:lnB w="76200" cap="flat" cmpd="sng">
                      <a:solidFill>
                        <a:schemeClr val="lt1"/>
                      </a:solidFill>
                      <a:prstDash val="solid"/>
                      <a:round/>
                      <a:headEnd type="none" w="sm" len="sm"/>
                      <a:tailEnd type="none" w="sm" len="sm"/>
                    </a:lnB>
                    <a:solidFill>
                      <a:srgbClr val="365516"/>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600" b="1">
                          <a:solidFill>
                            <a:schemeClr val="lt1"/>
                          </a:solidFill>
                        </a:rPr>
                        <a:t>Hal yang belum baik</a:t>
                      </a:r>
                      <a:endParaRPr sz="1600" b="1">
                        <a:solidFill>
                          <a:schemeClr val="lt1"/>
                        </a:solidFill>
                      </a:endParaRPr>
                    </a:p>
                  </a:txBody>
                  <a:tcPr marL="91467" marR="91467" marT="45733" marB="45733">
                    <a:lnL w="76200" cap="flat" cmpd="sng">
                      <a:solidFill>
                        <a:schemeClr val="lt1"/>
                      </a:solidFill>
                      <a:prstDash val="solid"/>
                      <a:round/>
                      <a:headEnd type="none" w="sm" len="sm"/>
                      <a:tailEnd type="none" w="sm" len="sm"/>
                    </a:lnL>
                    <a:lnR w="76200" cap="flat" cmpd="sng">
                      <a:solidFill>
                        <a:schemeClr val="lt1"/>
                      </a:solidFill>
                      <a:prstDash val="solid"/>
                      <a:round/>
                      <a:headEnd type="none" w="sm" len="sm"/>
                      <a:tailEnd type="none" w="sm" len="sm"/>
                    </a:lnR>
                    <a:lnT w="76200" cap="flat" cmpd="sng">
                      <a:solidFill>
                        <a:schemeClr val="lt1"/>
                      </a:solidFill>
                      <a:prstDash val="solid"/>
                      <a:round/>
                      <a:headEnd type="none" w="sm" len="sm"/>
                      <a:tailEnd type="none" w="sm" len="sm"/>
                    </a:lnT>
                    <a:lnB w="76200" cap="flat" cmpd="sng">
                      <a:solidFill>
                        <a:schemeClr val="lt1"/>
                      </a:solidFill>
                      <a:prstDash val="solid"/>
                      <a:round/>
                      <a:headEnd type="none" w="sm" len="sm"/>
                      <a:tailEnd type="none" w="sm" len="sm"/>
                    </a:lnB>
                    <a:solidFill>
                      <a:srgbClr val="C00000"/>
                    </a:solidFill>
                  </a:tcPr>
                </a:tc>
                <a:extLst>
                  <a:ext uri="{0D108BD9-81ED-4DB2-BD59-A6C34878D82A}">
                    <a16:rowId xmlns:a16="http://schemas.microsoft.com/office/drawing/2014/main" val="10000"/>
                  </a:ext>
                </a:extLst>
              </a:tr>
              <a:tr h="1060160">
                <a:tc>
                  <a:txBody>
                    <a:bodyPr/>
                    <a:lstStyle/>
                    <a:p>
                      <a:pPr marL="0" marR="0" lvl="0" indent="0" algn="ctr" rtl="0">
                        <a:spcBef>
                          <a:spcPts val="0"/>
                        </a:spcBef>
                        <a:spcAft>
                          <a:spcPts val="0"/>
                        </a:spcAft>
                        <a:buNone/>
                      </a:pPr>
                      <a:r>
                        <a:rPr lang="en" sz="1600">
                          <a:solidFill>
                            <a:srgbClr val="002060"/>
                          </a:solidFill>
                        </a:rPr>
                        <a:t>1</a:t>
                      </a:r>
                      <a:endParaRPr sz="1500"/>
                    </a:p>
                  </a:txBody>
                  <a:tcPr marL="91467" marR="91467" marT="144000" marB="144000">
                    <a:lnL w="76200" cap="flat" cmpd="sng">
                      <a:solidFill>
                        <a:schemeClr val="lt1"/>
                      </a:solidFill>
                      <a:prstDash val="solid"/>
                      <a:round/>
                      <a:headEnd type="none" w="sm" len="sm"/>
                      <a:tailEnd type="none" w="sm" len="sm"/>
                    </a:lnL>
                    <a:lnR w="76200" cap="flat" cmpd="sng">
                      <a:solidFill>
                        <a:schemeClr val="lt1"/>
                      </a:solidFill>
                      <a:prstDash val="solid"/>
                      <a:round/>
                      <a:headEnd type="none" w="sm" len="sm"/>
                      <a:tailEnd type="none" w="sm" len="sm"/>
                    </a:lnR>
                    <a:lnT w="76200" cap="flat" cmpd="sng">
                      <a:solidFill>
                        <a:schemeClr val="lt1"/>
                      </a:solidFill>
                      <a:prstDash val="solid"/>
                      <a:round/>
                      <a:headEnd type="none" w="sm" len="sm"/>
                      <a:tailEnd type="none" w="sm" len="sm"/>
                    </a:lnT>
                    <a:lnB w="76200" cap="flat" cmpd="sng">
                      <a:solidFill>
                        <a:schemeClr val="lt1"/>
                      </a:solidFill>
                      <a:prstDash val="solid"/>
                      <a:round/>
                      <a:headEnd type="none" w="sm" len="sm"/>
                      <a:tailEnd type="none" w="sm" len="sm"/>
                    </a:lnB>
                    <a:solidFill>
                      <a:srgbClr val="E5EDFF"/>
                    </a:solidFill>
                  </a:tcPr>
                </a:tc>
                <a:tc>
                  <a:txBody>
                    <a:bodyPr/>
                    <a:lstStyle/>
                    <a:p>
                      <a:pPr marL="25400" marR="0" lvl="0" indent="0" algn="l" rtl="0">
                        <a:lnSpc>
                          <a:spcPct val="100000"/>
                        </a:lnSpc>
                        <a:spcBef>
                          <a:spcPts val="0"/>
                        </a:spcBef>
                        <a:spcAft>
                          <a:spcPts val="0"/>
                        </a:spcAft>
                        <a:buClr>
                          <a:schemeClr val="dk2"/>
                        </a:buClr>
                        <a:buSzPts val="900"/>
                        <a:buFont typeface="Arial"/>
                        <a:buNone/>
                      </a:pPr>
                      <a:r>
                        <a:rPr lang="en" sz="1900" b="1" u="none" strike="noStrike" cap="none">
                          <a:solidFill>
                            <a:schemeClr val="lt1"/>
                          </a:solidFill>
                        </a:rPr>
                        <a:t>Dimensi A (output)</a:t>
                      </a:r>
                      <a:endParaRPr sz="1900" u="none" strike="noStrike" cap="none">
                        <a:solidFill>
                          <a:schemeClr val="lt1"/>
                        </a:solidFill>
                      </a:endParaRPr>
                    </a:p>
                    <a:p>
                      <a:pPr marL="25400" marR="0" lvl="0" indent="0" algn="l" rtl="0">
                        <a:lnSpc>
                          <a:spcPct val="100000"/>
                        </a:lnSpc>
                        <a:spcBef>
                          <a:spcPts val="0"/>
                        </a:spcBef>
                        <a:spcAft>
                          <a:spcPts val="0"/>
                        </a:spcAft>
                        <a:buClr>
                          <a:schemeClr val="dk2"/>
                        </a:buClr>
                        <a:buSzPts val="900"/>
                        <a:buFont typeface="Arial"/>
                        <a:buNone/>
                      </a:pPr>
                      <a:r>
                        <a:rPr lang="en" sz="1600" b="1" u="none" strike="noStrike" cap="none">
                          <a:solidFill>
                            <a:schemeClr val="lt1"/>
                          </a:solidFill>
                        </a:rPr>
                        <a:t>Mutu dan relevansi hasil belajar murid</a:t>
                      </a:r>
                      <a:endParaRPr sz="1600" b="1" u="none" strike="noStrike" cap="none">
                        <a:solidFill>
                          <a:schemeClr val="lt1"/>
                        </a:solidFill>
                      </a:endParaRPr>
                    </a:p>
                  </a:txBody>
                  <a:tcPr marL="91467" marR="91467" marT="144000" marB="144000" anchor="ctr">
                    <a:lnL w="76200" cap="flat" cmpd="sng">
                      <a:solidFill>
                        <a:schemeClr val="lt1"/>
                      </a:solidFill>
                      <a:prstDash val="solid"/>
                      <a:round/>
                      <a:headEnd type="none" w="sm" len="sm"/>
                      <a:tailEnd type="none" w="sm" len="sm"/>
                    </a:lnL>
                    <a:lnR w="76200" cap="flat" cmpd="sng">
                      <a:solidFill>
                        <a:schemeClr val="lt1"/>
                      </a:solidFill>
                      <a:prstDash val="solid"/>
                      <a:round/>
                      <a:headEnd type="none" w="sm" len="sm"/>
                      <a:tailEnd type="none" w="sm" len="sm"/>
                    </a:lnR>
                    <a:lnT w="76200" cap="flat" cmpd="sng">
                      <a:solidFill>
                        <a:schemeClr val="lt1"/>
                      </a:solidFill>
                      <a:prstDash val="solid"/>
                      <a:round/>
                      <a:headEnd type="none" w="sm" len="sm"/>
                      <a:tailEnd type="none" w="sm" len="sm"/>
                    </a:lnT>
                    <a:lnB w="76200" cap="flat" cmpd="sng">
                      <a:solidFill>
                        <a:schemeClr val="lt1"/>
                      </a:solidFill>
                      <a:prstDash val="solid"/>
                      <a:round/>
                      <a:headEnd type="none" w="sm" len="sm"/>
                      <a:tailEnd type="none" w="sm" len="sm"/>
                    </a:lnB>
                    <a:solidFill>
                      <a:srgbClr val="002060"/>
                    </a:solidFill>
                  </a:tcPr>
                </a:tc>
                <a:tc>
                  <a:txBody>
                    <a:bodyPr/>
                    <a:lstStyle/>
                    <a:p>
                      <a:pPr marL="0" marR="0" lvl="0" indent="0" algn="l" rtl="0">
                        <a:spcBef>
                          <a:spcPts val="0"/>
                        </a:spcBef>
                        <a:spcAft>
                          <a:spcPts val="0"/>
                        </a:spcAft>
                        <a:buNone/>
                      </a:pPr>
                      <a:endParaRPr sz="1600"/>
                    </a:p>
                  </a:txBody>
                  <a:tcPr marL="91467" marR="91467" marT="144000" marB="144000">
                    <a:lnL w="76200" cap="flat" cmpd="sng">
                      <a:solidFill>
                        <a:schemeClr val="lt1"/>
                      </a:solidFill>
                      <a:prstDash val="solid"/>
                      <a:round/>
                      <a:headEnd type="none" w="sm" len="sm"/>
                      <a:tailEnd type="none" w="sm" len="sm"/>
                    </a:lnL>
                    <a:lnR w="76200" cap="flat" cmpd="sng">
                      <a:solidFill>
                        <a:schemeClr val="lt1"/>
                      </a:solidFill>
                      <a:prstDash val="solid"/>
                      <a:round/>
                      <a:headEnd type="none" w="sm" len="sm"/>
                      <a:tailEnd type="none" w="sm" len="sm"/>
                    </a:lnR>
                    <a:lnT w="76200" cap="flat" cmpd="sng">
                      <a:solidFill>
                        <a:schemeClr val="lt1"/>
                      </a:solidFill>
                      <a:prstDash val="solid"/>
                      <a:round/>
                      <a:headEnd type="none" w="sm" len="sm"/>
                      <a:tailEnd type="none" w="sm" len="sm"/>
                    </a:lnT>
                    <a:lnB w="76200" cap="flat" cmpd="sng">
                      <a:solidFill>
                        <a:schemeClr val="lt1"/>
                      </a:solidFill>
                      <a:prstDash val="solid"/>
                      <a:round/>
                      <a:headEnd type="none" w="sm" len="sm"/>
                      <a:tailEnd type="none" w="sm" len="sm"/>
                    </a:lnB>
                    <a:solidFill>
                      <a:srgbClr val="E1F3CE"/>
                    </a:solidFill>
                  </a:tcPr>
                </a:tc>
                <a:tc>
                  <a:txBody>
                    <a:bodyPr/>
                    <a:lstStyle/>
                    <a:p>
                      <a:pPr marL="0" lvl="0" indent="0" algn="l" rtl="0">
                        <a:lnSpc>
                          <a:spcPct val="115000"/>
                        </a:lnSpc>
                        <a:spcBef>
                          <a:spcPts val="0"/>
                        </a:spcBef>
                        <a:spcAft>
                          <a:spcPts val="0"/>
                        </a:spcAft>
                        <a:buNone/>
                      </a:pPr>
                      <a:endParaRPr sz="1600"/>
                    </a:p>
                    <a:p>
                      <a:pPr marL="0" marR="0" lvl="0" indent="0" algn="l" rtl="0">
                        <a:spcBef>
                          <a:spcPts val="0"/>
                        </a:spcBef>
                        <a:spcAft>
                          <a:spcPts val="0"/>
                        </a:spcAft>
                        <a:buNone/>
                      </a:pPr>
                      <a:endParaRPr sz="1600"/>
                    </a:p>
                  </a:txBody>
                  <a:tcPr marL="91467" marR="91467" marT="144000" marB="144000">
                    <a:lnL w="76200" cap="flat" cmpd="sng">
                      <a:solidFill>
                        <a:schemeClr val="lt1"/>
                      </a:solidFill>
                      <a:prstDash val="solid"/>
                      <a:round/>
                      <a:headEnd type="none" w="sm" len="sm"/>
                      <a:tailEnd type="none" w="sm" len="sm"/>
                    </a:lnL>
                    <a:lnR w="76200" cap="flat" cmpd="sng">
                      <a:solidFill>
                        <a:schemeClr val="lt1"/>
                      </a:solidFill>
                      <a:prstDash val="solid"/>
                      <a:round/>
                      <a:headEnd type="none" w="sm" len="sm"/>
                      <a:tailEnd type="none" w="sm" len="sm"/>
                    </a:lnR>
                    <a:lnT w="76200" cap="flat" cmpd="sng">
                      <a:solidFill>
                        <a:schemeClr val="lt1"/>
                      </a:solidFill>
                      <a:prstDash val="solid"/>
                      <a:round/>
                      <a:headEnd type="none" w="sm" len="sm"/>
                      <a:tailEnd type="none" w="sm" len="sm"/>
                    </a:lnT>
                    <a:lnB w="76200" cap="flat" cmpd="sng">
                      <a:solidFill>
                        <a:schemeClr val="lt1"/>
                      </a:solidFill>
                      <a:prstDash val="solid"/>
                      <a:round/>
                      <a:headEnd type="none" w="sm" len="sm"/>
                      <a:tailEnd type="none" w="sm" len="sm"/>
                    </a:lnB>
                    <a:solidFill>
                      <a:srgbClr val="FFE1E1"/>
                    </a:solidFill>
                  </a:tcPr>
                </a:tc>
                <a:extLst>
                  <a:ext uri="{0D108BD9-81ED-4DB2-BD59-A6C34878D82A}">
                    <a16:rowId xmlns:a16="http://schemas.microsoft.com/office/drawing/2014/main" val="10001"/>
                  </a:ext>
                </a:extLst>
              </a:tr>
              <a:tr h="1060160">
                <a:tc>
                  <a:txBody>
                    <a:bodyPr/>
                    <a:lstStyle/>
                    <a:p>
                      <a:pPr marL="0" marR="0" lvl="0" indent="0" algn="ctr" rtl="0">
                        <a:spcBef>
                          <a:spcPts val="0"/>
                        </a:spcBef>
                        <a:spcAft>
                          <a:spcPts val="0"/>
                        </a:spcAft>
                        <a:buNone/>
                      </a:pPr>
                      <a:r>
                        <a:rPr lang="en" sz="1600">
                          <a:solidFill>
                            <a:srgbClr val="002060"/>
                          </a:solidFill>
                        </a:rPr>
                        <a:t>2</a:t>
                      </a:r>
                      <a:endParaRPr sz="1500"/>
                    </a:p>
                  </a:txBody>
                  <a:tcPr marL="91467" marR="91467" marT="144000" marB="144000">
                    <a:lnL w="76200" cap="flat" cmpd="sng">
                      <a:solidFill>
                        <a:schemeClr val="lt1"/>
                      </a:solidFill>
                      <a:prstDash val="solid"/>
                      <a:round/>
                      <a:headEnd type="none" w="sm" len="sm"/>
                      <a:tailEnd type="none" w="sm" len="sm"/>
                    </a:lnL>
                    <a:lnR w="76200" cap="flat" cmpd="sng">
                      <a:solidFill>
                        <a:schemeClr val="lt1"/>
                      </a:solidFill>
                      <a:prstDash val="solid"/>
                      <a:round/>
                      <a:headEnd type="none" w="sm" len="sm"/>
                      <a:tailEnd type="none" w="sm" len="sm"/>
                    </a:lnR>
                    <a:lnT w="76200" cap="flat" cmpd="sng">
                      <a:solidFill>
                        <a:schemeClr val="lt1"/>
                      </a:solidFill>
                      <a:prstDash val="solid"/>
                      <a:round/>
                      <a:headEnd type="none" w="sm" len="sm"/>
                      <a:tailEnd type="none" w="sm" len="sm"/>
                    </a:lnT>
                    <a:lnB w="76200" cap="flat" cmpd="sng">
                      <a:solidFill>
                        <a:schemeClr val="lt1"/>
                      </a:solidFill>
                      <a:prstDash val="solid"/>
                      <a:round/>
                      <a:headEnd type="none" w="sm" len="sm"/>
                      <a:tailEnd type="none" w="sm" len="sm"/>
                    </a:lnB>
                    <a:solidFill>
                      <a:srgbClr val="E5EDFF"/>
                    </a:solidFill>
                  </a:tcPr>
                </a:tc>
                <a:tc>
                  <a:txBody>
                    <a:bodyPr/>
                    <a:lstStyle/>
                    <a:p>
                      <a:pPr marL="25400" marR="0" lvl="0" indent="0" algn="l" rtl="0">
                        <a:lnSpc>
                          <a:spcPct val="100000"/>
                        </a:lnSpc>
                        <a:spcBef>
                          <a:spcPts val="0"/>
                        </a:spcBef>
                        <a:spcAft>
                          <a:spcPts val="0"/>
                        </a:spcAft>
                        <a:buClr>
                          <a:schemeClr val="dk2"/>
                        </a:buClr>
                        <a:buSzPts val="900"/>
                        <a:buFont typeface="Arial"/>
                        <a:buNone/>
                      </a:pPr>
                      <a:r>
                        <a:rPr lang="en" sz="1900" b="1" u="none" strike="noStrike" cap="none">
                          <a:solidFill>
                            <a:schemeClr val="lt1"/>
                          </a:solidFill>
                        </a:rPr>
                        <a:t>Dimensi B (output)</a:t>
                      </a:r>
                      <a:endParaRPr sz="1900" u="none" strike="noStrike" cap="none">
                        <a:solidFill>
                          <a:schemeClr val="lt1"/>
                        </a:solidFill>
                      </a:endParaRPr>
                    </a:p>
                    <a:p>
                      <a:pPr marL="25400" marR="0" lvl="0" indent="0" algn="l" rtl="0">
                        <a:lnSpc>
                          <a:spcPct val="100000"/>
                        </a:lnSpc>
                        <a:spcBef>
                          <a:spcPts val="0"/>
                        </a:spcBef>
                        <a:spcAft>
                          <a:spcPts val="0"/>
                        </a:spcAft>
                        <a:buClr>
                          <a:schemeClr val="dk2"/>
                        </a:buClr>
                        <a:buSzPts val="900"/>
                        <a:buFont typeface="Arial"/>
                        <a:buNone/>
                      </a:pPr>
                      <a:r>
                        <a:rPr lang="en" sz="1600" b="1" u="none" strike="noStrike" cap="none">
                          <a:solidFill>
                            <a:schemeClr val="lt1"/>
                          </a:solidFill>
                        </a:rPr>
                        <a:t>Pemerataan pendidikan yang bermutu</a:t>
                      </a:r>
                      <a:endParaRPr sz="1600" b="1" u="none" strike="noStrike" cap="none">
                        <a:solidFill>
                          <a:schemeClr val="lt1"/>
                        </a:solidFill>
                      </a:endParaRPr>
                    </a:p>
                  </a:txBody>
                  <a:tcPr marL="91467" marR="91467" marT="144000" marB="144000" anchor="ctr">
                    <a:lnL w="76200" cap="flat" cmpd="sng">
                      <a:solidFill>
                        <a:schemeClr val="lt1"/>
                      </a:solidFill>
                      <a:prstDash val="solid"/>
                      <a:round/>
                      <a:headEnd type="none" w="sm" len="sm"/>
                      <a:tailEnd type="none" w="sm" len="sm"/>
                    </a:lnL>
                    <a:lnR w="76200" cap="flat" cmpd="sng">
                      <a:solidFill>
                        <a:schemeClr val="lt1"/>
                      </a:solidFill>
                      <a:prstDash val="solid"/>
                      <a:round/>
                      <a:headEnd type="none" w="sm" len="sm"/>
                      <a:tailEnd type="none" w="sm" len="sm"/>
                    </a:lnR>
                    <a:lnT w="76200" cap="flat" cmpd="sng">
                      <a:solidFill>
                        <a:schemeClr val="lt1"/>
                      </a:solidFill>
                      <a:prstDash val="solid"/>
                      <a:round/>
                      <a:headEnd type="none" w="sm" len="sm"/>
                      <a:tailEnd type="none" w="sm" len="sm"/>
                    </a:lnT>
                    <a:lnB w="76200" cap="flat" cmpd="sng">
                      <a:solidFill>
                        <a:schemeClr val="lt1"/>
                      </a:solidFill>
                      <a:prstDash val="solid"/>
                      <a:round/>
                      <a:headEnd type="none" w="sm" len="sm"/>
                      <a:tailEnd type="none" w="sm" len="sm"/>
                    </a:lnB>
                    <a:solidFill>
                      <a:srgbClr val="002060"/>
                    </a:solidFill>
                  </a:tcPr>
                </a:tc>
                <a:tc>
                  <a:txBody>
                    <a:bodyPr/>
                    <a:lstStyle/>
                    <a:p>
                      <a:pPr marL="0" marR="0" lvl="0" indent="0" algn="l" rtl="0">
                        <a:spcBef>
                          <a:spcPts val="0"/>
                        </a:spcBef>
                        <a:spcAft>
                          <a:spcPts val="0"/>
                        </a:spcAft>
                        <a:buNone/>
                      </a:pPr>
                      <a:endParaRPr sz="1600"/>
                    </a:p>
                  </a:txBody>
                  <a:tcPr marL="91467" marR="91467" marT="144000" marB="144000">
                    <a:lnL w="76200" cap="flat" cmpd="sng">
                      <a:solidFill>
                        <a:schemeClr val="lt1"/>
                      </a:solidFill>
                      <a:prstDash val="solid"/>
                      <a:round/>
                      <a:headEnd type="none" w="sm" len="sm"/>
                      <a:tailEnd type="none" w="sm" len="sm"/>
                    </a:lnL>
                    <a:lnR w="76200" cap="flat" cmpd="sng">
                      <a:solidFill>
                        <a:schemeClr val="lt1"/>
                      </a:solidFill>
                      <a:prstDash val="solid"/>
                      <a:round/>
                      <a:headEnd type="none" w="sm" len="sm"/>
                      <a:tailEnd type="none" w="sm" len="sm"/>
                    </a:lnR>
                    <a:lnT w="76200" cap="flat" cmpd="sng">
                      <a:solidFill>
                        <a:schemeClr val="lt1"/>
                      </a:solidFill>
                      <a:prstDash val="solid"/>
                      <a:round/>
                      <a:headEnd type="none" w="sm" len="sm"/>
                      <a:tailEnd type="none" w="sm" len="sm"/>
                    </a:lnT>
                    <a:lnB w="76200" cap="flat" cmpd="sng">
                      <a:solidFill>
                        <a:schemeClr val="lt1"/>
                      </a:solidFill>
                      <a:prstDash val="solid"/>
                      <a:round/>
                      <a:headEnd type="none" w="sm" len="sm"/>
                      <a:tailEnd type="none" w="sm" len="sm"/>
                    </a:lnB>
                    <a:solidFill>
                      <a:srgbClr val="E1F3CE"/>
                    </a:solidFill>
                  </a:tcPr>
                </a:tc>
                <a:tc>
                  <a:txBody>
                    <a:bodyPr/>
                    <a:lstStyle/>
                    <a:p>
                      <a:pPr marL="0" marR="0" lvl="0" indent="0" algn="l" rtl="0">
                        <a:spcBef>
                          <a:spcPts val="0"/>
                        </a:spcBef>
                        <a:spcAft>
                          <a:spcPts val="0"/>
                        </a:spcAft>
                        <a:buNone/>
                      </a:pPr>
                      <a:endParaRPr sz="1600"/>
                    </a:p>
                  </a:txBody>
                  <a:tcPr marL="91467" marR="91467" marT="144000" marB="144000">
                    <a:lnL w="76200" cap="flat" cmpd="sng">
                      <a:solidFill>
                        <a:schemeClr val="lt1"/>
                      </a:solidFill>
                      <a:prstDash val="solid"/>
                      <a:round/>
                      <a:headEnd type="none" w="sm" len="sm"/>
                      <a:tailEnd type="none" w="sm" len="sm"/>
                    </a:lnL>
                    <a:lnR w="76200" cap="flat" cmpd="sng">
                      <a:solidFill>
                        <a:schemeClr val="lt1"/>
                      </a:solidFill>
                      <a:prstDash val="solid"/>
                      <a:round/>
                      <a:headEnd type="none" w="sm" len="sm"/>
                      <a:tailEnd type="none" w="sm" len="sm"/>
                    </a:lnR>
                    <a:lnT w="76200" cap="flat" cmpd="sng">
                      <a:solidFill>
                        <a:schemeClr val="lt1"/>
                      </a:solidFill>
                      <a:prstDash val="solid"/>
                      <a:round/>
                      <a:headEnd type="none" w="sm" len="sm"/>
                      <a:tailEnd type="none" w="sm" len="sm"/>
                    </a:lnT>
                    <a:lnB w="76200" cap="flat" cmpd="sng">
                      <a:solidFill>
                        <a:schemeClr val="lt1"/>
                      </a:solidFill>
                      <a:prstDash val="solid"/>
                      <a:round/>
                      <a:headEnd type="none" w="sm" len="sm"/>
                      <a:tailEnd type="none" w="sm" len="sm"/>
                    </a:lnB>
                    <a:solidFill>
                      <a:srgbClr val="FFE1E1"/>
                    </a:solidFill>
                  </a:tcPr>
                </a:tc>
                <a:extLst>
                  <a:ext uri="{0D108BD9-81ED-4DB2-BD59-A6C34878D82A}">
                    <a16:rowId xmlns:a16="http://schemas.microsoft.com/office/drawing/2014/main" val="10002"/>
                  </a:ext>
                </a:extLst>
              </a:tr>
              <a:tr h="816320">
                <a:tc>
                  <a:txBody>
                    <a:bodyPr/>
                    <a:lstStyle/>
                    <a:p>
                      <a:pPr marL="0" marR="0" lvl="0" indent="0" algn="ctr" rtl="0">
                        <a:spcBef>
                          <a:spcPts val="0"/>
                        </a:spcBef>
                        <a:spcAft>
                          <a:spcPts val="0"/>
                        </a:spcAft>
                        <a:buNone/>
                      </a:pPr>
                      <a:r>
                        <a:rPr lang="en" sz="1600">
                          <a:solidFill>
                            <a:srgbClr val="002060"/>
                          </a:solidFill>
                        </a:rPr>
                        <a:t>3</a:t>
                      </a:r>
                      <a:endParaRPr sz="1500"/>
                    </a:p>
                  </a:txBody>
                  <a:tcPr marL="91467" marR="91467" marT="144000" marB="144000">
                    <a:lnL w="76200" cap="flat" cmpd="sng">
                      <a:solidFill>
                        <a:schemeClr val="lt1"/>
                      </a:solidFill>
                      <a:prstDash val="solid"/>
                      <a:round/>
                      <a:headEnd type="none" w="sm" len="sm"/>
                      <a:tailEnd type="none" w="sm" len="sm"/>
                    </a:lnL>
                    <a:lnR w="76200" cap="flat" cmpd="sng">
                      <a:solidFill>
                        <a:schemeClr val="lt1"/>
                      </a:solidFill>
                      <a:prstDash val="solid"/>
                      <a:round/>
                      <a:headEnd type="none" w="sm" len="sm"/>
                      <a:tailEnd type="none" w="sm" len="sm"/>
                    </a:lnR>
                    <a:lnT w="76200" cap="flat" cmpd="sng">
                      <a:solidFill>
                        <a:schemeClr val="lt1"/>
                      </a:solidFill>
                      <a:prstDash val="solid"/>
                      <a:round/>
                      <a:headEnd type="none" w="sm" len="sm"/>
                      <a:tailEnd type="none" w="sm" len="sm"/>
                    </a:lnT>
                    <a:lnB w="76200" cap="flat" cmpd="sng">
                      <a:solidFill>
                        <a:schemeClr val="lt1"/>
                      </a:solidFill>
                      <a:prstDash val="solid"/>
                      <a:round/>
                      <a:headEnd type="none" w="sm" len="sm"/>
                      <a:tailEnd type="none" w="sm" len="sm"/>
                    </a:lnB>
                    <a:solidFill>
                      <a:srgbClr val="E5EDFF"/>
                    </a:solidFill>
                  </a:tcPr>
                </a:tc>
                <a:tc>
                  <a:txBody>
                    <a:bodyPr/>
                    <a:lstStyle/>
                    <a:p>
                      <a:pPr marL="25400" marR="0" lvl="0" indent="0" algn="l" rtl="0">
                        <a:lnSpc>
                          <a:spcPct val="100000"/>
                        </a:lnSpc>
                        <a:spcBef>
                          <a:spcPts val="0"/>
                        </a:spcBef>
                        <a:spcAft>
                          <a:spcPts val="0"/>
                        </a:spcAft>
                        <a:buClr>
                          <a:schemeClr val="dk2"/>
                        </a:buClr>
                        <a:buSzPts val="900"/>
                        <a:buFont typeface="Arial"/>
                        <a:buNone/>
                      </a:pPr>
                      <a:r>
                        <a:rPr lang="en" sz="1900" b="1" u="none" strike="noStrike" cap="none">
                          <a:solidFill>
                            <a:schemeClr val="lt1"/>
                          </a:solidFill>
                        </a:rPr>
                        <a:t>Dimensi C (input)</a:t>
                      </a:r>
                      <a:endParaRPr sz="1900" u="none" strike="noStrike" cap="none">
                        <a:solidFill>
                          <a:schemeClr val="lt1"/>
                        </a:solidFill>
                      </a:endParaRPr>
                    </a:p>
                    <a:p>
                      <a:pPr marL="25400" marR="0" lvl="0" indent="0" algn="l" rtl="0">
                        <a:lnSpc>
                          <a:spcPct val="100000"/>
                        </a:lnSpc>
                        <a:spcBef>
                          <a:spcPts val="0"/>
                        </a:spcBef>
                        <a:spcAft>
                          <a:spcPts val="0"/>
                        </a:spcAft>
                        <a:buClr>
                          <a:srgbClr val="000000"/>
                        </a:buClr>
                        <a:buSzPts val="900"/>
                        <a:buFont typeface="Arial"/>
                        <a:buNone/>
                      </a:pPr>
                      <a:r>
                        <a:rPr lang="en" sz="1600" b="1" u="none" strike="noStrike" cap="none">
                          <a:solidFill>
                            <a:schemeClr val="lt1"/>
                          </a:solidFill>
                        </a:rPr>
                        <a:t>Kompetensi dan kinerja GTK</a:t>
                      </a:r>
                      <a:endParaRPr sz="1600" b="1" u="none" strike="noStrike" cap="none">
                        <a:solidFill>
                          <a:schemeClr val="lt1"/>
                        </a:solidFill>
                      </a:endParaRPr>
                    </a:p>
                  </a:txBody>
                  <a:tcPr marL="91467" marR="91467" marT="144000" marB="144000" anchor="ctr">
                    <a:lnL w="76200" cap="flat" cmpd="sng">
                      <a:solidFill>
                        <a:schemeClr val="lt1"/>
                      </a:solidFill>
                      <a:prstDash val="solid"/>
                      <a:round/>
                      <a:headEnd type="none" w="sm" len="sm"/>
                      <a:tailEnd type="none" w="sm" len="sm"/>
                    </a:lnL>
                    <a:lnR w="76200" cap="flat" cmpd="sng">
                      <a:solidFill>
                        <a:schemeClr val="lt1"/>
                      </a:solidFill>
                      <a:prstDash val="solid"/>
                      <a:round/>
                      <a:headEnd type="none" w="sm" len="sm"/>
                      <a:tailEnd type="none" w="sm" len="sm"/>
                    </a:lnR>
                    <a:lnT w="76200" cap="flat" cmpd="sng">
                      <a:solidFill>
                        <a:schemeClr val="lt1"/>
                      </a:solidFill>
                      <a:prstDash val="solid"/>
                      <a:round/>
                      <a:headEnd type="none" w="sm" len="sm"/>
                      <a:tailEnd type="none" w="sm" len="sm"/>
                    </a:lnT>
                    <a:lnB w="76200" cap="flat" cmpd="sng">
                      <a:solidFill>
                        <a:schemeClr val="lt1"/>
                      </a:solidFill>
                      <a:prstDash val="solid"/>
                      <a:round/>
                      <a:headEnd type="none" w="sm" len="sm"/>
                      <a:tailEnd type="none" w="sm" len="sm"/>
                    </a:lnB>
                    <a:solidFill>
                      <a:srgbClr val="002060"/>
                    </a:solidFill>
                  </a:tcPr>
                </a:tc>
                <a:tc>
                  <a:txBody>
                    <a:bodyPr/>
                    <a:lstStyle/>
                    <a:p>
                      <a:pPr marL="0" marR="0" lvl="0" indent="0" algn="l" rtl="0">
                        <a:spcBef>
                          <a:spcPts val="0"/>
                        </a:spcBef>
                        <a:spcAft>
                          <a:spcPts val="0"/>
                        </a:spcAft>
                        <a:buNone/>
                      </a:pPr>
                      <a:endParaRPr sz="1600"/>
                    </a:p>
                  </a:txBody>
                  <a:tcPr marL="91467" marR="91467" marT="144000" marB="144000">
                    <a:lnL w="76200" cap="flat" cmpd="sng">
                      <a:solidFill>
                        <a:schemeClr val="lt1"/>
                      </a:solidFill>
                      <a:prstDash val="solid"/>
                      <a:round/>
                      <a:headEnd type="none" w="sm" len="sm"/>
                      <a:tailEnd type="none" w="sm" len="sm"/>
                    </a:lnL>
                    <a:lnR w="76200" cap="flat" cmpd="sng">
                      <a:solidFill>
                        <a:schemeClr val="lt1"/>
                      </a:solidFill>
                      <a:prstDash val="solid"/>
                      <a:round/>
                      <a:headEnd type="none" w="sm" len="sm"/>
                      <a:tailEnd type="none" w="sm" len="sm"/>
                    </a:lnR>
                    <a:lnT w="76200" cap="flat" cmpd="sng">
                      <a:solidFill>
                        <a:schemeClr val="lt1"/>
                      </a:solidFill>
                      <a:prstDash val="solid"/>
                      <a:round/>
                      <a:headEnd type="none" w="sm" len="sm"/>
                      <a:tailEnd type="none" w="sm" len="sm"/>
                    </a:lnT>
                    <a:lnB w="76200" cap="flat" cmpd="sng">
                      <a:solidFill>
                        <a:schemeClr val="lt1"/>
                      </a:solidFill>
                      <a:prstDash val="solid"/>
                      <a:round/>
                      <a:headEnd type="none" w="sm" len="sm"/>
                      <a:tailEnd type="none" w="sm" len="sm"/>
                    </a:lnB>
                    <a:solidFill>
                      <a:srgbClr val="E1F3CE"/>
                    </a:solidFill>
                  </a:tcPr>
                </a:tc>
                <a:tc>
                  <a:txBody>
                    <a:bodyPr/>
                    <a:lstStyle/>
                    <a:p>
                      <a:pPr marL="0" lvl="0" indent="0" algn="l" rtl="0">
                        <a:lnSpc>
                          <a:spcPct val="115000"/>
                        </a:lnSpc>
                        <a:spcBef>
                          <a:spcPts val="0"/>
                        </a:spcBef>
                        <a:spcAft>
                          <a:spcPts val="0"/>
                        </a:spcAft>
                        <a:buNone/>
                      </a:pPr>
                      <a:endParaRPr sz="1600"/>
                    </a:p>
                    <a:p>
                      <a:pPr marL="0" marR="0" lvl="0" indent="0" algn="l" rtl="0">
                        <a:spcBef>
                          <a:spcPts val="0"/>
                        </a:spcBef>
                        <a:spcAft>
                          <a:spcPts val="0"/>
                        </a:spcAft>
                        <a:buNone/>
                      </a:pPr>
                      <a:endParaRPr sz="1600"/>
                    </a:p>
                  </a:txBody>
                  <a:tcPr marL="91467" marR="91467" marT="144000" marB="144000">
                    <a:lnL w="76200" cap="flat" cmpd="sng">
                      <a:solidFill>
                        <a:schemeClr val="lt1"/>
                      </a:solidFill>
                      <a:prstDash val="solid"/>
                      <a:round/>
                      <a:headEnd type="none" w="sm" len="sm"/>
                      <a:tailEnd type="none" w="sm" len="sm"/>
                    </a:lnL>
                    <a:lnR w="76200" cap="flat" cmpd="sng">
                      <a:solidFill>
                        <a:schemeClr val="lt1"/>
                      </a:solidFill>
                      <a:prstDash val="solid"/>
                      <a:round/>
                      <a:headEnd type="none" w="sm" len="sm"/>
                      <a:tailEnd type="none" w="sm" len="sm"/>
                    </a:lnR>
                    <a:lnT w="76200" cap="flat" cmpd="sng">
                      <a:solidFill>
                        <a:schemeClr val="lt1"/>
                      </a:solidFill>
                      <a:prstDash val="solid"/>
                      <a:round/>
                      <a:headEnd type="none" w="sm" len="sm"/>
                      <a:tailEnd type="none" w="sm" len="sm"/>
                    </a:lnT>
                    <a:lnB w="76200" cap="flat" cmpd="sng">
                      <a:solidFill>
                        <a:schemeClr val="lt1"/>
                      </a:solidFill>
                      <a:prstDash val="solid"/>
                      <a:round/>
                      <a:headEnd type="none" w="sm" len="sm"/>
                      <a:tailEnd type="none" w="sm" len="sm"/>
                    </a:lnB>
                    <a:solidFill>
                      <a:srgbClr val="FFE1E1"/>
                    </a:solidFill>
                  </a:tcPr>
                </a:tc>
                <a:extLst>
                  <a:ext uri="{0D108BD9-81ED-4DB2-BD59-A6C34878D82A}">
                    <a16:rowId xmlns:a16="http://schemas.microsoft.com/office/drawing/2014/main" val="10003"/>
                  </a:ext>
                </a:extLst>
              </a:tr>
              <a:tr h="816320">
                <a:tc>
                  <a:txBody>
                    <a:bodyPr/>
                    <a:lstStyle/>
                    <a:p>
                      <a:pPr marL="0" marR="0" lvl="0" indent="0" algn="ctr" rtl="0">
                        <a:spcBef>
                          <a:spcPts val="0"/>
                        </a:spcBef>
                        <a:spcAft>
                          <a:spcPts val="0"/>
                        </a:spcAft>
                        <a:buNone/>
                      </a:pPr>
                      <a:r>
                        <a:rPr lang="en" sz="1600">
                          <a:solidFill>
                            <a:srgbClr val="002060"/>
                          </a:solidFill>
                        </a:rPr>
                        <a:t>4</a:t>
                      </a:r>
                      <a:endParaRPr sz="1500"/>
                    </a:p>
                  </a:txBody>
                  <a:tcPr marL="91467" marR="91467" marT="144000" marB="144000">
                    <a:lnL w="76200" cap="flat" cmpd="sng">
                      <a:solidFill>
                        <a:schemeClr val="lt1"/>
                      </a:solidFill>
                      <a:prstDash val="solid"/>
                      <a:round/>
                      <a:headEnd type="none" w="sm" len="sm"/>
                      <a:tailEnd type="none" w="sm" len="sm"/>
                    </a:lnL>
                    <a:lnR w="76200" cap="flat" cmpd="sng">
                      <a:solidFill>
                        <a:schemeClr val="lt1"/>
                      </a:solidFill>
                      <a:prstDash val="solid"/>
                      <a:round/>
                      <a:headEnd type="none" w="sm" len="sm"/>
                      <a:tailEnd type="none" w="sm" len="sm"/>
                    </a:lnR>
                    <a:lnT w="76200" cap="flat" cmpd="sng">
                      <a:solidFill>
                        <a:schemeClr val="lt1"/>
                      </a:solidFill>
                      <a:prstDash val="solid"/>
                      <a:round/>
                      <a:headEnd type="none" w="sm" len="sm"/>
                      <a:tailEnd type="none" w="sm" len="sm"/>
                    </a:lnT>
                    <a:lnB w="76200" cap="flat" cmpd="sng">
                      <a:solidFill>
                        <a:schemeClr val="lt1"/>
                      </a:solidFill>
                      <a:prstDash val="solid"/>
                      <a:round/>
                      <a:headEnd type="none" w="sm" len="sm"/>
                      <a:tailEnd type="none" w="sm" len="sm"/>
                    </a:lnB>
                    <a:solidFill>
                      <a:srgbClr val="E5EDFF"/>
                    </a:solidFill>
                  </a:tcPr>
                </a:tc>
                <a:tc>
                  <a:txBody>
                    <a:bodyPr/>
                    <a:lstStyle/>
                    <a:p>
                      <a:pPr marL="25400" marR="0" lvl="0" indent="0" algn="l" rtl="0">
                        <a:lnSpc>
                          <a:spcPct val="100000"/>
                        </a:lnSpc>
                        <a:spcBef>
                          <a:spcPts val="0"/>
                        </a:spcBef>
                        <a:spcAft>
                          <a:spcPts val="0"/>
                        </a:spcAft>
                        <a:buClr>
                          <a:schemeClr val="dk2"/>
                        </a:buClr>
                        <a:buSzPts val="900"/>
                        <a:buFont typeface="Arial"/>
                        <a:buNone/>
                      </a:pPr>
                      <a:r>
                        <a:rPr lang="en" sz="1900" b="1" u="none" strike="noStrike" cap="none">
                          <a:solidFill>
                            <a:schemeClr val="lt1"/>
                          </a:solidFill>
                        </a:rPr>
                        <a:t>Dimensi D (proses)</a:t>
                      </a:r>
                      <a:endParaRPr sz="1900" u="none" strike="noStrike" cap="none">
                        <a:solidFill>
                          <a:schemeClr val="lt1"/>
                        </a:solidFill>
                      </a:endParaRPr>
                    </a:p>
                    <a:p>
                      <a:pPr marL="25400" marR="0" lvl="0" indent="0" algn="l" rtl="0">
                        <a:lnSpc>
                          <a:spcPct val="100000"/>
                        </a:lnSpc>
                        <a:spcBef>
                          <a:spcPts val="0"/>
                        </a:spcBef>
                        <a:spcAft>
                          <a:spcPts val="0"/>
                        </a:spcAft>
                        <a:buClr>
                          <a:schemeClr val="dk2"/>
                        </a:buClr>
                        <a:buSzPts val="900"/>
                        <a:buFont typeface="Arial"/>
                        <a:buNone/>
                      </a:pPr>
                      <a:r>
                        <a:rPr lang="en" sz="1600" b="1" u="none" strike="noStrike" cap="none">
                          <a:solidFill>
                            <a:schemeClr val="lt1"/>
                          </a:solidFill>
                        </a:rPr>
                        <a:t>Mutu dan relevansi pembelajaran</a:t>
                      </a:r>
                      <a:endParaRPr sz="1600" b="1" u="none" strike="noStrike" cap="none">
                        <a:solidFill>
                          <a:schemeClr val="lt1"/>
                        </a:solidFill>
                      </a:endParaRPr>
                    </a:p>
                  </a:txBody>
                  <a:tcPr marL="91467" marR="91467" marT="144000" marB="144000" anchor="ctr">
                    <a:lnL w="76200" cap="flat" cmpd="sng">
                      <a:solidFill>
                        <a:schemeClr val="lt1"/>
                      </a:solidFill>
                      <a:prstDash val="solid"/>
                      <a:round/>
                      <a:headEnd type="none" w="sm" len="sm"/>
                      <a:tailEnd type="none" w="sm" len="sm"/>
                    </a:lnL>
                    <a:lnR w="76200" cap="flat" cmpd="sng">
                      <a:solidFill>
                        <a:schemeClr val="lt1"/>
                      </a:solidFill>
                      <a:prstDash val="solid"/>
                      <a:round/>
                      <a:headEnd type="none" w="sm" len="sm"/>
                      <a:tailEnd type="none" w="sm" len="sm"/>
                    </a:lnR>
                    <a:lnT w="76200" cap="flat" cmpd="sng">
                      <a:solidFill>
                        <a:schemeClr val="lt1"/>
                      </a:solidFill>
                      <a:prstDash val="solid"/>
                      <a:round/>
                      <a:headEnd type="none" w="sm" len="sm"/>
                      <a:tailEnd type="none" w="sm" len="sm"/>
                    </a:lnT>
                    <a:lnB w="76200" cap="flat" cmpd="sng">
                      <a:solidFill>
                        <a:schemeClr val="lt1"/>
                      </a:solidFill>
                      <a:prstDash val="solid"/>
                      <a:round/>
                      <a:headEnd type="none" w="sm" len="sm"/>
                      <a:tailEnd type="none" w="sm" len="sm"/>
                    </a:lnB>
                    <a:solidFill>
                      <a:srgbClr val="002060"/>
                    </a:solidFill>
                  </a:tcPr>
                </a:tc>
                <a:tc>
                  <a:txBody>
                    <a:bodyPr/>
                    <a:lstStyle/>
                    <a:p>
                      <a:pPr marL="0" marR="0" lvl="0" indent="0" algn="l" rtl="0">
                        <a:spcBef>
                          <a:spcPts val="0"/>
                        </a:spcBef>
                        <a:spcAft>
                          <a:spcPts val="0"/>
                        </a:spcAft>
                        <a:buNone/>
                      </a:pPr>
                      <a:endParaRPr sz="1600"/>
                    </a:p>
                  </a:txBody>
                  <a:tcPr marL="91467" marR="91467" marT="144000" marB="144000">
                    <a:lnL w="76200" cap="flat" cmpd="sng">
                      <a:solidFill>
                        <a:schemeClr val="lt1"/>
                      </a:solidFill>
                      <a:prstDash val="solid"/>
                      <a:round/>
                      <a:headEnd type="none" w="sm" len="sm"/>
                      <a:tailEnd type="none" w="sm" len="sm"/>
                    </a:lnL>
                    <a:lnR w="76200" cap="flat" cmpd="sng">
                      <a:solidFill>
                        <a:schemeClr val="lt1"/>
                      </a:solidFill>
                      <a:prstDash val="solid"/>
                      <a:round/>
                      <a:headEnd type="none" w="sm" len="sm"/>
                      <a:tailEnd type="none" w="sm" len="sm"/>
                    </a:lnR>
                    <a:lnT w="76200" cap="flat" cmpd="sng">
                      <a:solidFill>
                        <a:schemeClr val="lt1"/>
                      </a:solidFill>
                      <a:prstDash val="solid"/>
                      <a:round/>
                      <a:headEnd type="none" w="sm" len="sm"/>
                      <a:tailEnd type="none" w="sm" len="sm"/>
                    </a:lnT>
                    <a:lnB w="76200" cap="flat" cmpd="sng">
                      <a:solidFill>
                        <a:schemeClr val="lt1"/>
                      </a:solidFill>
                      <a:prstDash val="solid"/>
                      <a:round/>
                      <a:headEnd type="none" w="sm" len="sm"/>
                      <a:tailEnd type="none" w="sm" len="sm"/>
                    </a:lnB>
                    <a:solidFill>
                      <a:srgbClr val="E1F3CE"/>
                    </a:solidFill>
                  </a:tcPr>
                </a:tc>
                <a:tc>
                  <a:txBody>
                    <a:bodyPr/>
                    <a:lstStyle/>
                    <a:p>
                      <a:pPr marL="0" lvl="0" indent="0" algn="l" rtl="0">
                        <a:lnSpc>
                          <a:spcPct val="115000"/>
                        </a:lnSpc>
                        <a:spcBef>
                          <a:spcPts val="0"/>
                        </a:spcBef>
                        <a:spcAft>
                          <a:spcPts val="0"/>
                        </a:spcAft>
                        <a:buNone/>
                      </a:pPr>
                      <a:endParaRPr sz="1600"/>
                    </a:p>
                  </a:txBody>
                  <a:tcPr marL="91467" marR="91467" marT="144000" marB="144000">
                    <a:lnL w="76200" cap="flat" cmpd="sng">
                      <a:solidFill>
                        <a:schemeClr val="lt1"/>
                      </a:solidFill>
                      <a:prstDash val="solid"/>
                      <a:round/>
                      <a:headEnd type="none" w="sm" len="sm"/>
                      <a:tailEnd type="none" w="sm" len="sm"/>
                    </a:lnL>
                    <a:lnR w="76200" cap="flat" cmpd="sng">
                      <a:solidFill>
                        <a:schemeClr val="lt1"/>
                      </a:solidFill>
                      <a:prstDash val="solid"/>
                      <a:round/>
                      <a:headEnd type="none" w="sm" len="sm"/>
                      <a:tailEnd type="none" w="sm" len="sm"/>
                    </a:lnR>
                    <a:lnT w="76200" cap="flat" cmpd="sng">
                      <a:solidFill>
                        <a:schemeClr val="lt1"/>
                      </a:solidFill>
                      <a:prstDash val="solid"/>
                      <a:round/>
                      <a:headEnd type="none" w="sm" len="sm"/>
                      <a:tailEnd type="none" w="sm" len="sm"/>
                    </a:lnT>
                    <a:lnB w="76200" cap="flat" cmpd="sng">
                      <a:solidFill>
                        <a:schemeClr val="lt1"/>
                      </a:solidFill>
                      <a:prstDash val="solid"/>
                      <a:round/>
                      <a:headEnd type="none" w="sm" len="sm"/>
                      <a:tailEnd type="none" w="sm" len="sm"/>
                    </a:lnB>
                    <a:solidFill>
                      <a:srgbClr val="FFE1E1"/>
                    </a:solidFill>
                  </a:tcPr>
                </a:tc>
                <a:extLst>
                  <a:ext uri="{0D108BD9-81ED-4DB2-BD59-A6C34878D82A}">
                    <a16:rowId xmlns:a16="http://schemas.microsoft.com/office/drawing/2014/main" val="10004"/>
                  </a:ext>
                </a:extLst>
              </a:tr>
              <a:tr h="1304000">
                <a:tc>
                  <a:txBody>
                    <a:bodyPr/>
                    <a:lstStyle/>
                    <a:p>
                      <a:pPr marL="0" marR="0" lvl="0" indent="0" algn="ctr" rtl="0">
                        <a:spcBef>
                          <a:spcPts val="0"/>
                        </a:spcBef>
                        <a:spcAft>
                          <a:spcPts val="0"/>
                        </a:spcAft>
                        <a:buNone/>
                      </a:pPr>
                      <a:r>
                        <a:rPr lang="en" sz="1600">
                          <a:solidFill>
                            <a:srgbClr val="002060"/>
                          </a:solidFill>
                        </a:rPr>
                        <a:t>5 </a:t>
                      </a:r>
                      <a:endParaRPr sz="1500"/>
                    </a:p>
                  </a:txBody>
                  <a:tcPr marL="91467" marR="91467" marT="144000" marB="144000">
                    <a:lnL w="76200" cap="flat" cmpd="sng">
                      <a:solidFill>
                        <a:schemeClr val="lt1"/>
                      </a:solidFill>
                      <a:prstDash val="solid"/>
                      <a:round/>
                      <a:headEnd type="none" w="sm" len="sm"/>
                      <a:tailEnd type="none" w="sm" len="sm"/>
                    </a:lnL>
                    <a:lnR w="76200" cap="flat" cmpd="sng">
                      <a:solidFill>
                        <a:schemeClr val="lt1"/>
                      </a:solidFill>
                      <a:prstDash val="solid"/>
                      <a:round/>
                      <a:headEnd type="none" w="sm" len="sm"/>
                      <a:tailEnd type="none" w="sm" len="sm"/>
                    </a:lnR>
                    <a:lnT w="76200" cap="flat" cmpd="sng">
                      <a:solidFill>
                        <a:schemeClr val="lt1"/>
                      </a:solidFill>
                      <a:prstDash val="solid"/>
                      <a:round/>
                      <a:headEnd type="none" w="sm" len="sm"/>
                      <a:tailEnd type="none" w="sm" len="sm"/>
                    </a:lnT>
                    <a:lnB w="76200" cap="flat" cmpd="sng">
                      <a:solidFill>
                        <a:schemeClr val="lt1"/>
                      </a:solidFill>
                      <a:prstDash val="solid"/>
                      <a:round/>
                      <a:headEnd type="none" w="sm" len="sm"/>
                      <a:tailEnd type="none" w="sm" len="sm"/>
                    </a:lnB>
                    <a:solidFill>
                      <a:srgbClr val="E5EDFF"/>
                    </a:solidFill>
                  </a:tcPr>
                </a:tc>
                <a:tc>
                  <a:txBody>
                    <a:bodyPr/>
                    <a:lstStyle/>
                    <a:p>
                      <a:pPr marL="25400" marR="0" lvl="0" indent="0" algn="l" rtl="0">
                        <a:lnSpc>
                          <a:spcPct val="100000"/>
                        </a:lnSpc>
                        <a:spcBef>
                          <a:spcPts val="0"/>
                        </a:spcBef>
                        <a:spcAft>
                          <a:spcPts val="0"/>
                        </a:spcAft>
                        <a:buClr>
                          <a:schemeClr val="dk2"/>
                        </a:buClr>
                        <a:buSzPts val="900"/>
                        <a:buFont typeface="Arial"/>
                        <a:buNone/>
                      </a:pPr>
                      <a:r>
                        <a:rPr lang="en" sz="1900" b="1" u="none" strike="noStrike" cap="none">
                          <a:solidFill>
                            <a:schemeClr val="lt1"/>
                          </a:solidFill>
                        </a:rPr>
                        <a:t>Dimensi E (</a:t>
                      </a:r>
                      <a:r>
                        <a:rPr lang="en" sz="1900" b="1">
                          <a:solidFill>
                            <a:schemeClr val="lt1"/>
                          </a:solidFill>
                        </a:rPr>
                        <a:t>input</a:t>
                      </a:r>
                      <a:r>
                        <a:rPr lang="en" sz="1900" b="1" u="none" strike="noStrike" cap="none">
                          <a:solidFill>
                            <a:schemeClr val="lt1"/>
                          </a:solidFill>
                        </a:rPr>
                        <a:t>)</a:t>
                      </a:r>
                      <a:endParaRPr sz="1900" u="none" strike="noStrike" cap="none">
                        <a:solidFill>
                          <a:schemeClr val="lt1"/>
                        </a:solidFill>
                      </a:endParaRPr>
                    </a:p>
                    <a:p>
                      <a:pPr marL="25400" marR="0" lvl="0" indent="0" algn="l" rtl="0">
                        <a:lnSpc>
                          <a:spcPct val="100000"/>
                        </a:lnSpc>
                        <a:spcBef>
                          <a:spcPts val="0"/>
                        </a:spcBef>
                        <a:spcAft>
                          <a:spcPts val="0"/>
                        </a:spcAft>
                        <a:buClr>
                          <a:srgbClr val="000000"/>
                        </a:buClr>
                        <a:buSzPts val="900"/>
                        <a:buFont typeface="Arial"/>
                        <a:buNone/>
                      </a:pPr>
                      <a:r>
                        <a:rPr lang="en" sz="1600" b="1" u="none" strike="noStrike" cap="none">
                          <a:solidFill>
                            <a:schemeClr val="lt1"/>
                          </a:solidFill>
                        </a:rPr>
                        <a:t>Pengelolaan sekolah yang partisipatif, transparan, dan akuntabel</a:t>
                      </a:r>
                      <a:endParaRPr sz="1600" b="1" u="none" strike="noStrike" cap="none">
                        <a:solidFill>
                          <a:schemeClr val="lt1"/>
                        </a:solidFill>
                      </a:endParaRPr>
                    </a:p>
                  </a:txBody>
                  <a:tcPr marL="91467" marR="91467" marT="144000" marB="144000" anchor="ctr">
                    <a:lnL w="76200" cap="flat" cmpd="sng">
                      <a:solidFill>
                        <a:schemeClr val="lt1"/>
                      </a:solidFill>
                      <a:prstDash val="solid"/>
                      <a:round/>
                      <a:headEnd type="none" w="sm" len="sm"/>
                      <a:tailEnd type="none" w="sm" len="sm"/>
                    </a:lnL>
                    <a:lnR w="76200" cap="flat" cmpd="sng">
                      <a:solidFill>
                        <a:schemeClr val="lt1"/>
                      </a:solidFill>
                      <a:prstDash val="solid"/>
                      <a:round/>
                      <a:headEnd type="none" w="sm" len="sm"/>
                      <a:tailEnd type="none" w="sm" len="sm"/>
                    </a:lnR>
                    <a:lnT w="76200" cap="flat" cmpd="sng">
                      <a:solidFill>
                        <a:schemeClr val="lt1"/>
                      </a:solidFill>
                      <a:prstDash val="solid"/>
                      <a:round/>
                      <a:headEnd type="none" w="sm" len="sm"/>
                      <a:tailEnd type="none" w="sm" len="sm"/>
                    </a:lnT>
                    <a:lnB w="76200" cap="flat" cmpd="sng">
                      <a:solidFill>
                        <a:schemeClr val="lt1"/>
                      </a:solidFill>
                      <a:prstDash val="solid"/>
                      <a:round/>
                      <a:headEnd type="none" w="sm" len="sm"/>
                      <a:tailEnd type="none" w="sm" len="sm"/>
                    </a:lnB>
                    <a:solidFill>
                      <a:srgbClr val="002060"/>
                    </a:solidFill>
                  </a:tcPr>
                </a:tc>
                <a:tc>
                  <a:txBody>
                    <a:bodyPr/>
                    <a:lstStyle/>
                    <a:p>
                      <a:pPr marL="0" lvl="0" indent="0" algn="l" rtl="0">
                        <a:lnSpc>
                          <a:spcPct val="115000"/>
                        </a:lnSpc>
                        <a:spcBef>
                          <a:spcPts val="0"/>
                        </a:spcBef>
                        <a:spcAft>
                          <a:spcPts val="0"/>
                        </a:spcAft>
                        <a:buClr>
                          <a:schemeClr val="dk1"/>
                        </a:buClr>
                        <a:buSzPts val="1100"/>
                        <a:buFont typeface="Arial"/>
                        <a:buNone/>
                      </a:pPr>
                      <a:endParaRPr sz="1600"/>
                    </a:p>
                    <a:p>
                      <a:pPr marL="0" marR="0" lvl="0" indent="0" algn="l" rtl="0">
                        <a:spcBef>
                          <a:spcPts val="0"/>
                        </a:spcBef>
                        <a:spcAft>
                          <a:spcPts val="0"/>
                        </a:spcAft>
                        <a:buNone/>
                      </a:pPr>
                      <a:endParaRPr sz="1600"/>
                    </a:p>
                  </a:txBody>
                  <a:tcPr marL="91467" marR="91467" marT="144000" marB="144000">
                    <a:lnL w="76200" cap="flat" cmpd="sng">
                      <a:solidFill>
                        <a:schemeClr val="lt1"/>
                      </a:solidFill>
                      <a:prstDash val="solid"/>
                      <a:round/>
                      <a:headEnd type="none" w="sm" len="sm"/>
                      <a:tailEnd type="none" w="sm" len="sm"/>
                    </a:lnL>
                    <a:lnR w="76200" cap="flat" cmpd="sng">
                      <a:solidFill>
                        <a:schemeClr val="lt1"/>
                      </a:solidFill>
                      <a:prstDash val="solid"/>
                      <a:round/>
                      <a:headEnd type="none" w="sm" len="sm"/>
                      <a:tailEnd type="none" w="sm" len="sm"/>
                    </a:lnR>
                    <a:lnT w="76200" cap="flat" cmpd="sng">
                      <a:solidFill>
                        <a:schemeClr val="lt1"/>
                      </a:solidFill>
                      <a:prstDash val="solid"/>
                      <a:round/>
                      <a:headEnd type="none" w="sm" len="sm"/>
                      <a:tailEnd type="none" w="sm" len="sm"/>
                    </a:lnT>
                    <a:lnB w="76200" cap="flat" cmpd="sng">
                      <a:solidFill>
                        <a:schemeClr val="lt1"/>
                      </a:solidFill>
                      <a:prstDash val="solid"/>
                      <a:round/>
                      <a:headEnd type="none" w="sm" len="sm"/>
                      <a:tailEnd type="none" w="sm" len="sm"/>
                    </a:lnB>
                    <a:solidFill>
                      <a:srgbClr val="E1F3CE"/>
                    </a:solidFill>
                  </a:tcPr>
                </a:tc>
                <a:tc>
                  <a:txBody>
                    <a:bodyPr/>
                    <a:lstStyle/>
                    <a:p>
                      <a:pPr marL="0" lvl="0" indent="0" algn="l" rtl="0">
                        <a:lnSpc>
                          <a:spcPct val="115000"/>
                        </a:lnSpc>
                        <a:spcBef>
                          <a:spcPts val="0"/>
                        </a:spcBef>
                        <a:spcAft>
                          <a:spcPts val="0"/>
                        </a:spcAft>
                        <a:buClr>
                          <a:schemeClr val="dk1"/>
                        </a:buClr>
                        <a:buSzPts val="1100"/>
                        <a:buFont typeface="Arial"/>
                        <a:buNone/>
                      </a:pPr>
                      <a:endParaRPr sz="1600"/>
                    </a:p>
                    <a:p>
                      <a:pPr marL="0" marR="0" lvl="0" indent="0" algn="l" rtl="0">
                        <a:spcBef>
                          <a:spcPts val="0"/>
                        </a:spcBef>
                        <a:spcAft>
                          <a:spcPts val="0"/>
                        </a:spcAft>
                        <a:buNone/>
                      </a:pPr>
                      <a:endParaRPr sz="1600"/>
                    </a:p>
                  </a:txBody>
                  <a:tcPr marL="91467" marR="91467" marT="144000" marB="144000">
                    <a:lnL w="76200" cap="flat" cmpd="sng">
                      <a:solidFill>
                        <a:schemeClr val="lt1"/>
                      </a:solidFill>
                      <a:prstDash val="solid"/>
                      <a:round/>
                      <a:headEnd type="none" w="sm" len="sm"/>
                      <a:tailEnd type="none" w="sm" len="sm"/>
                    </a:lnL>
                    <a:lnR w="76200" cap="flat" cmpd="sng">
                      <a:solidFill>
                        <a:schemeClr val="lt1"/>
                      </a:solidFill>
                      <a:prstDash val="solid"/>
                      <a:round/>
                      <a:headEnd type="none" w="sm" len="sm"/>
                      <a:tailEnd type="none" w="sm" len="sm"/>
                    </a:lnR>
                    <a:lnT w="76200" cap="flat" cmpd="sng">
                      <a:solidFill>
                        <a:schemeClr val="lt1"/>
                      </a:solidFill>
                      <a:prstDash val="solid"/>
                      <a:round/>
                      <a:headEnd type="none" w="sm" len="sm"/>
                      <a:tailEnd type="none" w="sm" len="sm"/>
                    </a:lnT>
                    <a:lnB w="76200" cap="flat" cmpd="sng">
                      <a:solidFill>
                        <a:schemeClr val="lt1"/>
                      </a:solidFill>
                      <a:prstDash val="solid"/>
                      <a:round/>
                      <a:headEnd type="none" w="sm" len="sm"/>
                      <a:tailEnd type="none" w="sm" len="sm"/>
                    </a:lnB>
                    <a:solidFill>
                      <a:srgbClr val="FFE1E1"/>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455"/>
        <p:cNvGrpSpPr/>
        <p:nvPr/>
      </p:nvGrpSpPr>
      <p:grpSpPr>
        <a:xfrm>
          <a:off x="0" y="0"/>
          <a:ext cx="0" cy="0"/>
          <a:chOff x="0" y="0"/>
          <a:chExt cx="0" cy="0"/>
        </a:xfrm>
      </p:grpSpPr>
      <p:graphicFrame>
        <p:nvGraphicFramePr>
          <p:cNvPr id="2456" name="Google Shape;2456;p232"/>
          <p:cNvGraphicFramePr/>
          <p:nvPr/>
        </p:nvGraphicFramePr>
        <p:xfrm>
          <a:off x="206833" y="813434"/>
          <a:ext cx="11544867" cy="5250754"/>
        </p:xfrm>
        <a:graphic>
          <a:graphicData uri="http://schemas.openxmlformats.org/drawingml/2006/table">
            <a:tbl>
              <a:tblPr>
                <a:noFill/>
              </a:tblPr>
              <a:tblGrid>
                <a:gridCol w="1664800">
                  <a:extLst>
                    <a:ext uri="{9D8B030D-6E8A-4147-A177-3AD203B41FA5}">
                      <a16:colId xmlns:a16="http://schemas.microsoft.com/office/drawing/2014/main" val="20000"/>
                    </a:ext>
                  </a:extLst>
                </a:gridCol>
                <a:gridCol w="4125700">
                  <a:extLst>
                    <a:ext uri="{9D8B030D-6E8A-4147-A177-3AD203B41FA5}">
                      <a16:colId xmlns:a16="http://schemas.microsoft.com/office/drawing/2014/main" val="20001"/>
                    </a:ext>
                  </a:extLst>
                </a:gridCol>
                <a:gridCol w="5754367">
                  <a:extLst>
                    <a:ext uri="{9D8B030D-6E8A-4147-A177-3AD203B41FA5}">
                      <a16:colId xmlns:a16="http://schemas.microsoft.com/office/drawing/2014/main" val="20002"/>
                    </a:ext>
                  </a:extLst>
                </a:gridCol>
              </a:tblGrid>
              <a:tr h="731480">
                <a:tc>
                  <a:txBody>
                    <a:bodyPr/>
                    <a:lstStyle/>
                    <a:p>
                      <a:pPr marL="0" lvl="0" indent="0" algn="l" rtl="0">
                        <a:spcBef>
                          <a:spcPts val="0"/>
                        </a:spcBef>
                        <a:spcAft>
                          <a:spcPts val="0"/>
                        </a:spcAft>
                        <a:buNone/>
                      </a:pPr>
                      <a:r>
                        <a:rPr lang="en" sz="1600" b="1"/>
                        <a:t>Sasaran</a:t>
                      </a:r>
                      <a:endParaRPr sz="1600" b="1"/>
                    </a:p>
                  </a:txBody>
                  <a:tcPr marL="121900" marR="121900" marT="121900" marB="121900">
                    <a:solidFill>
                      <a:srgbClr val="F3F3F3"/>
                    </a:solidFill>
                  </a:tcPr>
                </a:tc>
                <a:tc>
                  <a:txBody>
                    <a:bodyPr/>
                    <a:lstStyle/>
                    <a:p>
                      <a:pPr marL="0" lvl="0" indent="0" algn="l" rtl="0">
                        <a:spcBef>
                          <a:spcPts val="0"/>
                        </a:spcBef>
                        <a:spcAft>
                          <a:spcPts val="0"/>
                        </a:spcAft>
                        <a:buNone/>
                      </a:pPr>
                      <a:r>
                        <a:rPr lang="en" sz="1600" b="1"/>
                        <a:t>Data Kualitas Proses Pembelajaran (Dimensi D)</a:t>
                      </a:r>
                      <a:endParaRPr sz="1600" b="1"/>
                    </a:p>
                  </a:txBody>
                  <a:tcPr marL="121900" marR="121900" marT="121900" marB="121900">
                    <a:solidFill>
                      <a:srgbClr val="F3F3F3"/>
                    </a:solidFill>
                  </a:tcPr>
                </a:tc>
                <a:tc>
                  <a:txBody>
                    <a:bodyPr/>
                    <a:lstStyle/>
                    <a:p>
                      <a:pPr marL="0" lvl="0" indent="0" algn="l" rtl="0">
                        <a:spcBef>
                          <a:spcPts val="0"/>
                        </a:spcBef>
                        <a:spcAft>
                          <a:spcPts val="0"/>
                        </a:spcAft>
                        <a:buNone/>
                      </a:pPr>
                      <a:r>
                        <a:rPr lang="en" sz="1600" b="1"/>
                        <a:t>Data Kualitas Pengelolaan Sekolah (Dimensi E)</a:t>
                      </a:r>
                      <a:endParaRPr sz="1600" b="1"/>
                    </a:p>
                  </a:txBody>
                  <a:tcPr marL="121900" marR="121900" marT="121900" marB="121900">
                    <a:solidFill>
                      <a:srgbClr val="F3F3F3"/>
                    </a:solidFill>
                  </a:tcPr>
                </a:tc>
                <a:extLst>
                  <a:ext uri="{0D108BD9-81ED-4DB2-BD59-A6C34878D82A}">
                    <a16:rowId xmlns:a16="http://schemas.microsoft.com/office/drawing/2014/main" val="10000"/>
                  </a:ext>
                </a:extLst>
              </a:tr>
              <a:tr h="824567">
                <a:tc>
                  <a:txBody>
                    <a:bodyPr/>
                    <a:lstStyle/>
                    <a:p>
                      <a:pPr marL="0" lvl="0" indent="0" algn="l" rtl="0">
                        <a:spcBef>
                          <a:spcPts val="0"/>
                        </a:spcBef>
                        <a:spcAft>
                          <a:spcPts val="0"/>
                        </a:spcAft>
                        <a:buNone/>
                      </a:pPr>
                      <a:r>
                        <a:rPr lang="en" sz="1500" b="1">
                          <a:solidFill>
                            <a:srgbClr val="0C343D"/>
                          </a:solidFill>
                        </a:rPr>
                        <a:t>Satuan PSP</a:t>
                      </a:r>
                      <a:endParaRPr sz="1500" b="1">
                        <a:solidFill>
                          <a:srgbClr val="0C343D"/>
                        </a:solidFill>
                      </a:endParaRPr>
                    </a:p>
                  </a:txBody>
                  <a:tcPr marL="121900" marR="121900" marT="121900" marB="121900"/>
                </a:tc>
                <a:tc>
                  <a:txBody>
                    <a:bodyPr/>
                    <a:lstStyle/>
                    <a:p>
                      <a:pPr marL="0" lvl="0" indent="0" algn="l" rtl="0">
                        <a:spcBef>
                          <a:spcPts val="0"/>
                        </a:spcBef>
                        <a:spcAft>
                          <a:spcPts val="0"/>
                        </a:spcAft>
                        <a:buNone/>
                      </a:pPr>
                      <a:endParaRPr sz="2400"/>
                    </a:p>
                  </a:txBody>
                  <a:tcPr marL="121900" marR="121900" marT="121900" marB="121900"/>
                </a:tc>
                <a:tc>
                  <a:txBody>
                    <a:bodyPr/>
                    <a:lstStyle/>
                    <a:p>
                      <a:pPr marL="0" lvl="0" indent="0" algn="l" rtl="0">
                        <a:spcBef>
                          <a:spcPts val="0"/>
                        </a:spcBef>
                        <a:spcAft>
                          <a:spcPts val="0"/>
                        </a:spcAft>
                        <a:buNone/>
                      </a:pPr>
                      <a:endParaRPr sz="2400"/>
                    </a:p>
                  </a:txBody>
                  <a:tcPr marL="121900" marR="121900" marT="121900" marB="121900"/>
                </a:tc>
                <a:extLst>
                  <a:ext uri="{0D108BD9-81ED-4DB2-BD59-A6C34878D82A}">
                    <a16:rowId xmlns:a16="http://schemas.microsoft.com/office/drawing/2014/main" val="10001"/>
                  </a:ext>
                </a:extLst>
              </a:tr>
              <a:tr h="1225867">
                <a:tc gridSpan="3">
                  <a:txBody>
                    <a:bodyPr/>
                    <a:lstStyle/>
                    <a:p>
                      <a:pPr marL="0" lvl="0" indent="0" algn="l" rtl="0">
                        <a:spcBef>
                          <a:spcPts val="0"/>
                        </a:spcBef>
                        <a:spcAft>
                          <a:spcPts val="0"/>
                        </a:spcAft>
                        <a:buNone/>
                      </a:pPr>
                      <a:endParaRPr sz="2400"/>
                    </a:p>
                  </a:txBody>
                  <a:tcPr marL="121900" marR="121900" marT="121900" marB="12190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2"/>
                  </a:ext>
                </a:extLst>
              </a:tr>
              <a:tr h="2418040">
                <a:tc>
                  <a:txBody>
                    <a:bodyPr/>
                    <a:lstStyle/>
                    <a:p>
                      <a:pPr marL="0" lvl="0" indent="0" algn="l" rtl="0">
                        <a:spcBef>
                          <a:spcPts val="0"/>
                        </a:spcBef>
                        <a:spcAft>
                          <a:spcPts val="0"/>
                        </a:spcAft>
                        <a:buNone/>
                      </a:pPr>
                      <a:r>
                        <a:rPr lang="en" sz="1500" b="1">
                          <a:solidFill>
                            <a:srgbClr val="274E13"/>
                          </a:solidFill>
                        </a:rPr>
                        <a:t>Satuan non PSP</a:t>
                      </a:r>
                      <a:endParaRPr sz="1500" b="1">
                        <a:solidFill>
                          <a:srgbClr val="274E13"/>
                        </a:solidFill>
                      </a:endParaRPr>
                    </a:p>
                  </a:txBody>
                  <a:tcPr marL="121900" marR="121900" marT="121900" marB="121900"/>
                </a:tc>
                <a:tc gridSpan="2">
                  <a:txBody>
                    <a:bodyPr/>
                    <a:lstStyle/>
                    <a:p>
                      <a:pPr marL="0" lvl="0" indent="0" algn="l" rtl="0">
                        <a:spcBef>
                          <a:spcPts val="0"/>
                        </a:spcBef>
                        <a:spcAft>
                          <a:spcPts val="0"/>
                        </a:spcAft>
                        <a:buNone/>
                      </a:pPr>
                      <a:r>
                        <a:rPr lang="en" sz="1500"/>
                        <a:t>Melakukan evaluasi diri (refleksi) berdasarkan penjabaran indikator serta deskriptor yang terdapat di dimensi D dan E. </a:t>
                      </a:r>
                      <a:endParaRPr sz="1500"/>
                    </a:p>
                    <a:p>
                      <a:pPr marL="0" lvl="0" indent="0" algn="l" rtl="0">
                        <a:spcBef>
                          <a:spcPts val="0"/>
                        </a:spcBef>
                        <a:spcAft>
                          <a:spcPts val="0"/>
                        </a:spcAft>
                        <a:buNone/>
                      </a:pPr>
                      <a:endParaRPr sz="1100"/>
                    </a:p>
                    <a:p>
                      <a:pPr marL="457200" lvl="0" indent="-298450" algn="l" rtl="0">
                        <a:spcBef>
                          <a:spcPts val="0"/>
                        </a:spcBef>
                        <a:spcAft>
                          <a:spcPts val="0"/>
                        </a:spcAft>
                        <a:buClr>
                          <a:schemeClr val="dk1"/>
                        </a:buClr>
                        <a:buSzPts val="1100"/>
                        <a:buAutoNum type="arabicPeriod"/>
                      </a:pPr>
                      <a:r>
                        <a:rPr lang="en" sz="1500">
                          <a:solidFill>
                            <a:schemeClr val="dk1"/>
                          </a:solidFill>
                        </a:rPr>
                        <a:t>Satuan mempelajari indikator dari setiap elemen. Setiap indikator kegiatan dan layanan dipercaya akan menghadirkan lingkungan belajar yang dapat memberikan manfaat optimal bagi setiap anak usia dini yang berpartisipasi di PAUD. </a:t>
                      </a:r>
                      <a:endParaRPr sz="1500">
                        <a:solidFill>
                          <a:schemeClr val="dk1"/>
                        </a:solidFill>
                      </a:endParaRPr>
                    </a:p>
                    <a:p>
                      <a:pPr marL="457200" lvl="0" indent="-298450" algn="l" rtl="0">
                        <a:spcBef>
                          <a:spcPts val="0"/>
                        </a:spcBef>
                        <a:spcAft>
                          <a:spcPts val="0"/>
                        </a:spcAft>
                        <a:buClr>
                          <a:schemeClr val="dk1"/>
                        </a:buClr>
                        <a:buSzPts val="1100"/>
                        <a:buAutoNum type="arabicPeriod"/>
                      </a:pPr>
                      <a:r>
                        <a:rPr lang="en" sz="1500">
                          <a:solidFill>
                            <a:schemeClr val="dk1"/>
                          </a:solidFill>
                        </a:rPr>
                        <a:t>Satuan mempelajari hasil untuk mengetahui prioritas persoalan </a:t>
                      </a:r>
                      <a:r>
                        <a:rPr lang="en" sz="1500" b="1">
                          <a:solidFill>
                            <a:srgbClr val="38761D"/>
                          </a:solidFill>
                        </a:rPr>
                        <a:t>dengan melakukan refleksi diri</a:t>
                      </a:r>
                      <a:r>
                        <a:rPr lang="en" sz="1500">
                          <a:solidFill>
                            <a:srgbClr val="38761D"/>
                          </a:solidFill>
                        </a:rPr>
                        <a:t>. </a:t>
                      </a:r>
                      <a:r>
                        <a:rPr lang="en" sz="1500">
                          <a:solidFill>
                            <a:schemeClr val="dk1"/>
                          </a:solidFill>
                        </a:rPr>
                        <a:t>Satuan non PSP yang sudah diakreditasi dengan instrumen akreditasi 2021 dapat menggunakan Penjelasan Hasil Akreditasi (PHA) sebagai bahan untuk melakukan refleksi diri. </a:t>
                      </a:r>
                      <a:endParaRPr sz="1500">
                        <a:solidFill>
                          <a:srgbClr val="38761D"/>
                        </a:solidFill>
                      </a:endParaRPr>
                    </a:p>
                    <a:p>
                      <a:pPr marL="457200" lvl="0" indent="-298450" algn="l" rtl="0">
                        <a:spcBef>
                          <a:spcPts val="0"/>
                        </a:spcBef>
                        <a:spcAft>
                          <a:spcPts val="0"/>
                        </a:spcAft>
                        <a:buClr>
                          <a:schemeClr val="dk1"/>
                        </a:buClr>
                        <a:buSzPts val="1100"/>
                        <a:buAutoNum type="arabicPeriod"/>
                      </a:pPr>
                      <a:r>
                        <a:rPr lang="en" sz="1500">
                          <a:solidFill>
                            <a:schemeClr val="dk1"/>
                          </a:solidFill>
                        </a:rPr>
                        <a:t>Satuan melakukan diskusi dengan berbagai pihak di satuan PAUD untuk mengidentifikasi sumber masalah, dan solusi untuk upaya perbaikan layanan yang dapat dipenuhi oleh satuan.</a:t>
                      </a:r>
                      <a:endParaRPr sz="1500">
                        <a:solidFill>
                          <a:schemeClr val="dk1"/>
                        </a:solidFill>
                      </a:endParaRPr>
                    </a:p>
                    <a:p>
                      <a:pPr marL="457200" lvl="0" indent="-298450" algn="l" rtl="0">
                        <a:spcBef>
                          <a:spcPts val="0"/>
                        </a:spcBef>
                        <a:spcAft>
                          <a:spcPts val="0"/>
                        </a:spcAft>
                        <a:buClr>
                          <a:schemeClr val="dk1"/>
                        </a:buClr>
                        <a:buSzPts val="1100"/>
                        <a:buAutoNum type="arabicPeriod"/>
                      </a:pPr>
                      <a:r>
                        <a:rPr lang="en" sz="1500">
                          <a:solidFill>
                            <a:schemeClr val="dk1"/>
                          </a:solidFill>
                        </a:rPr>
                        <a:t>Satuan unduh format RKAS dan menyusun perencanaan secara manual</a:t>
                      </a:r>
                      <a:endParaRPr sz="1500">
                        <a:solidFill>
                          <a:schemeClr val="dk1"/>
                        </a:solidFill>
                      </a:endParaRPr>
                    </a:p>
                  </a:txBody>
                  <a:tcPr marL="121900" marR="121900" marT="121900" marB="121900"/>
                </a:tc>
                <a:tc hMerge="1">
                  <a:txBody>
                    <a:bodyPr/>
                    <a:lstStyle/>
                    <a:p>
                      <a:endParaRPr lang="en-US"/>
                    </a:p>
                  </a:txBody>
                  <a:tcPr/>
                </a:tc>
                <a:extLst>
                  <a:ext uri="{0D108BD9-81ED-4DB2-BD59-A6C34878D82A}">
                    <a16:rowId xmlns:a16="http://schemas.microsoft.com/office/drawing/2014/main" val="10003"/>
                  </a:ext>
                </a:extLst>
              </a:tr>
            </a:tbl>
          </a:graphicData>
        </a:graphic>
      </p:graphicFrame>
      <p:sp>
        <p:nvSpPr>
          <p:cNvPr id="2457" name="Google Shape;2457;p232"/>
          <p:cNvSpPr txBox="1"/>
          <p:nvPr/>
        </p:nvSpPr>
        <p:spPr>
          <a:xfrm>
            <a:off x="0" y="1"/>
            <a:ext cx="12192000" cy="830956"/>
          </a:xfrm>
          <a:prstGeom prst="rect">
            <a:avLst/>
          </a:prstGeom>
          <a:solidFill>
            <a:srgbClr val="002060"/>
          </a:solidFill>
          <a:ln>
            <a:noFill/>
          </a:ln>
        </p:spPr>
        <p:txBody>
          <a:bodyPr spcFirstLastPara="1" wrap="square" lIns="91433" tIns="45700" rIns="91433" bIns="45700" anchor="t" anchorCtr="0">
            <a:spAutoFit/>
          </a:bodyPr>
          <a:lstStyle/>
          <a:p>
            <a:pPr marL="228594">
              <a:buClr>
                <a:schemeClr val="dk1"/>
              </a:buClr>
              <a:buSzPts val="1100"/>
            </a:pPr>
            <a:r>
              <a:rPr lang="en" sz="2400" b="1">
                <a:solidFill>
                  <a:schemeClr val="lt1"/>
                </a:solidFill>
              </a:rPr>
              <a:t>Khusus untuk satuan PAUD PSP, refleksi diri menggunakan Profil Pendidikan sedangkan PAUD non PSP berdasarkan indikator Profil Pendidikan</a:t>
            </a:r>
            <a:endParaRPr sz="133">
              <a:solidFill>
                <a:schemeClr val="lt1"/>
              </a:solidFill>
              <a:latin typeface="Arial"/>
              <a:ea typeface="Arial"/>
              <a:cs typeface="Arial"/>
              <a:sym typeface="Arial"/>
            </a:endParaRPr>
          </a:p>
        </p:txBody>
      </p:sp>
      <p:sp>
        <p:nvSpPr>
          <p:cNvPr id="2458" name="Google Shape;2458;p232"/>
          <p:cNvSpPr txBox="1">
            <a:spLocks noGrp="1"/>
          </p:cNvSpPr>
          <p:nvPr>
            <p:ph type="sldNum" idx="12"/>
          </p:nvPr>
        </p:nvSpPr>
        <p:spPr>
          <a:xfrm>
            <a:off x="11357279" y="6540880"/>
            <a:ext cx="792400" cy="246400"/>
          </a:xfrm>
          <a:prstGeom prst="rect">
            <a:avLst/>
          </a:prstGeom>
          <a:noFill/>
          <a:ln>
            <a:noFill/>
          </a:ln>
        </p:spPr>
        <p:txBody>
          <a:bodyPr spcFirstLastPara="1" vert="horz" wrap="square" lIns="68567" tIns="34267" rIns="68567" bIns="34267" rtlCol="0" anchor="ctr" anchorCtr="0">
            <a:noAutofit/>
          </a:bodyPr>
          <a:lstStyle/>
          <a:p>
            <a:fld id="{00000000-1234-1234-1234-123412341234}" type="slidenum">
              <a:rPr lang="en"/>
              <a:pPr/>
              <a:t>10</a:t>
            </a:fld>
            <a:endParaRPr/>
          </a:p>
        </p:txBody>
      </p:sp>
      <p:pic>
        <p:nvPicPr>
          <p:cNvPr id="2459" name="Google Shape;2459;p232"/>
          <p:cNvPicPr preferRelativeResize="0"/>
          <p:nvPr/>
        </p:nvPicPr>
        <p:blipFill>
          <a:blip r:embed="rId3">
            <a:alphaModFix/>
          </a:blip>
          <a:stretch>
            <a:fillRect/>
          </a:stretch>
        </p:blipFill>
        <p:spPr>
          <a:xfrm>
            <a:off x="3639301" y="1728434"/>
            <a:ext cx="309233" cy="309233"/>
          </a:xfrm>
          <a:prstGeom prst="rect">
            <a:avLst/>
          </a:prstGeom>
          <a:noFill/>
          <a:ln>
            <a:noFill/>
          </a:ln>
        </p:spPr>
      </p:pic>
      <p:sp>
        <p:nvSpPr>
          <p:cNvPr id="2460" name="Google Shape;2460;p232"/>
          <p:cNvSpPr txBox="1">
            <a:spLocks noGrp="1"/>
          </p:cNvSpPr>
          <p:nvPr>
            <p:ph type="body" idx="1"/>
          </p:nvPr>
        </p:nvSpPr>
        <p:spPr>
          <a:xfrm>
            <a:off x="623033" y="2350833"/>
            <a:ext cx="11360800" cy="390800"/>
          </a:xfrm>
          <a:prstGeom prst="rect">
            <a:avLst/>
          </a:prstGeom>
          <a:noFill/>
          <a:ln w="9525" cap="flat" cmpd="sng">
            <a:solidFill>
              <a:srgbClr val="9E9E9E"/>
            </a:solidFill>
            <a:prstDash val="dash"/>
            <a:round/>
            <a:headEnd type="none" w="sm" len="sm"/>
            <a:tailEnd type="none" w="sm" len="sm"/>
          </a:ln>
        </p:spPr>
        <p:txBody>
          <a:bodyPr spcFirstLastPara="1" wrap="square" lIns="121900" tIns="121900" rIns="121900" bIns="121900" anchor="ctr" anchorCtr="0">
            <a:noAutofit/>
          </a:bodyPr>
          <a:lstStyle/>
          <a:p>
            <a:pPr marL="0" indent="0" algn="ctr">
              <a:spcBef>
                <a:spcPts val="0"/>
              </a:spcBef>
              <a:buSzPts val="688"/>
              <a:buNone/>
            </a:pPr>
            <a:r>
              <a:rPr lang="en" sz="1749" b="1">
                <a:latin typeface="Roboto"/>
                <a:ea typeface="Roboto"/>
                <a:cs typeface="Roboto"/>
                <a:sym typeface="Roboto"/>
              </a:rPr>
              <a:t>Sumber data</a:t>
            </a:r>
            <a:endParaRPr sz="1749" b="1">
              <a:latin typeface="Roboto"/>
              <a:ea typeface="Roboto"/>
              <a:cs typeface="Roboto"/>
              <a:sym typeface="Roboto"/>
            </a:endParaRPr>
          </a:p>
        </p:txBody>
      </p:sp>
      <p:sp>
        <p:nvSpPr>
          <p:cNvPr id="2461" name="Google Shape;2461;p232"/>
          <p:cNvSpPr/>
          <p:nvPr/>
        </p:nvSpPr>
        <p:spPr>
          <a:xfrm>
            <a:off x="1759033" y="2839476"/>
            <a:ext cx="2580800" cy="497600"/>
          </a:xfrm>
          <a:prstGeom prst="roundRect">
            <a:avLst>
              <a:gd name="adj" fmla="val 16667"/>
            </a:avLst>
          </a:prstGeom>
          <a:noFill/>
          <a:ln w="28575" cap="flat" cmpd="sng">
            <a:solidFill>
              <a:srgbClr val="9FC5E8"/>
            </a:solidFill>
            <a:prstDash val="solid"/>
            <a:round/>
            <a:headEnd type="none" w="sm" len="sm"/>
            <a:tailEnd type="none" w="sm" len="sm"/>
          </a:ln>
        </p:spPr>
        <p:txBody>
          <a:bodyPr spcFirstLastPara="1" wrap="square" lIns="0" tIns="0" rIns="0" bIns="0" anchor="ctr" anchorCtr="0">
            <a:noAutofit/>
          </a:bodyPr>
          <a:lstStyle/>
          <a:p>
            <a:pPr algn="ctr">
              <a:buClr>
                <a:srgbClr val="000000"/>
              </a:buClr>
              <a:buSzPts val="1100"/>
            </a:pPr>
            <a:r>
              <a:rPr lang="en" sz="1067" b="1">
                <a:latin typeface="Roboto"/>
                <a:ea typeface="Roboto"/>
                <a:cs typeface="Roboto"/>
                <a:sym typeface="Roboto"/>
              </a:rPr>
              <a:t>PPA + IPV </a:t>
            </a:r>
            <a:endParaRPr sz="1067" b="1">
              <a:latin typeface="Roboto"/>
              <a:ea typeface="Roboto"/>
              <a:cs typeface="Roboto"/>
              <a:sym typeface="Roboto"/>
            </a:endParaRPr>
          </a:p>
        </p:txBody>
      </p:sp>
      <p:sp>
        <p:nvSpPr>
          <p:cNvPr id="2462" name="Google Shape;2462;p232"/>
          <p:cNvSpPr/>
          <p:nvPr/>
        </p:nvSpPr>
        <p:spPr>
          <a:xfrm>
            <a:off x="7906700" y="2839460"/>
            <a:ext cx="2580800" cy="497600"/>
          </a:xfrm>
          <a:prstGeom prst="roundRect">
            <a:avLst>
              <a:gd name="adj" fmla="val 16667"/>
            </a:avLst>
          </a:prstGeom>
          <a:noFill/>
          <a:ln w="28575" cap="flat" cmpd="sng">
            <a:solidFill>
              <a:srgbClr val="9FC5E8"/>
            </a:solidFill>
            <a:prstDash val="solid"/>
            <a:round/>
            <a:headEnd type="none" w="sm" len="sm"/>
            <a:tailEnd type="none" w="sm" len="sm"/>
          </a:ln>
        </p:spPr>
        <p:txBody>
          <a:bodyPr spcFirstLastPara="1" wrap="square" lIns="0" tIns="0" rIns="0" bIns="0" anchor="ctr" anchorCtr="0">
            <a:noAutofit/>
          </a:bodyPr>
          <a:lstStyle/>
          <a:p>
            <a:pPr algn="ctr">
              <a:buClr>
                <a:srgbClr val="000000"/>
              </a:buClr>
              <a:buSzPts val="1100"/>
            </a:pPr>
            <a:r>
              <a:rPr lang="en" sz="1067" b="1">
                <a:latin typeface="Roboto"/>
                <a:ea typeface="Roboto"/>
                <a:cs typeface="Roboto"/>
                <a:sym typeface="Roboto"/>
              </a:rPr>
              <a:t>DAPODIK</a:t>
            </a:r>
            <a:endParaRPr sz="1067" b="1">
              <a:latin typeface="Roboto"/>
              <a:ea typeface="Roboto"/>
              <a:cs typeface="Roboto"/>
              <a:sym typeface="Roboto"/>
            </a:endParaRPr>
          </a:p>
        </p:txBody>
      </p:sp>
      <p:sp>
        <p:nvSpPr>
          <p:cNvPr id="2463" name="Google Shape;2463;p232"/>
          <p:cNvSpPr/>
          <p:nvPr/>
        </p:nvSpPr>
        <p:spPr>
          <a:xfrm>
            <a:off x="4832867" y="2839460"/>
            <a:ext cx="2580800" cy="497600"/>
          </a:xfrm>
          <a:prstGeom prst="roundRect">
            <a:avLst>
              <a:gd name="adj" fmla="val 16667"/>
            </a:avLst>
          </a:prstGeom>
          <a:noFill/>
          <a:ln w="28575" cap="flat" cmpd="sng">
            <a:solidFill>
              <a:srgbClr val="9FC5E8"/>
            </a:solidFill>
            <a:prstDash val="solid"/>
            <a:round/>
            <a:headEnd type="none" w="sm" len="sm"/>
            <a:tailEnd type="none" w="sm" len="sm"/>
          </a:ln>
        </p:spPr>
        <p:txBody>
          <a:bodyPr spcFirstLastPara="1" wrap="square" lIns="0" tIns="0" rIns="0" bIns="0" anchor="ctr" anchorCtr="0">
            <a:noAutofit/>
          </a:bodyPr>
          <a:lstStyle/>
          <a:p>
            <a:pPr algn="ctr">
              <a:buClr>
                <a:srgbClr val="000000"/>
              </a:buClr>
              <a:buSzPts val="1100"/>
            </a:pPr>
            <a:r>
              <a:rPr lang="en" sz="1067" b="1">
                <a:latin typeface="Roboto"/>
                <a:ea typeface="Roboto"/>
                <a:cs typeface="Roboto"/>
                <a:sym typeface="Roboto"/>
              </a:rPr>
              <a:t>Survei Dampak PSP</a:t>
            </a:r>
            <a:endParaRPr sz="1067" b="1">
              <a:latin typeface="Roboto"/>
              <a:ea typeface="Roboto"/>
              <a:cs typeface="Roboto"/>
              <a:sym typeface="Roboto"/>
            </a:endParaRPr>
          </a:p>
        </p:txBody>
      </p:sp>
      <p:pic>
        <p:nvPicPr>
          <p:cNvPr id="2464" name="Google Shape;2464;p232"/>
          <p:cNvPicPr preferRelativeResize="0"/>
          <p:nvPr/>
        </p:nvPicPr>
        <p:blipFill>
          <a:blip r:embed="rId3">
            <a:alphaModFix/>
          </a:blip>
          <a:stretch>
            <a:fillRect/>
          </a:stretch>
        </p:blipFill>
        <p:spPr>
          <a:xfrm>
            <a:off x="8540901" y="1699118"/>
            <a:ext cx="309233" cy="309233"/>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468"/>
        <p:cNvGrpSpPr/>
        <p:nvPr/>
      </p:nvGrpSpPr>
      <p:grpSpPr>
        <a:xfrm>
          <a:off x="0" y="0"/>
          <a:ext cx="0" cy="0"/>
          <a:chOff x="0" y="0"/>
          <a:chExt cx="0" cy="0"/>
        </a:xfrm>
      </p:grpSpPr>
      <p:sp>
        <p:nvSpPr>
          <p:cNvPr id="2469" name="Google Shape;2469;p233"/>
          <p:cNvSpPr/>
          <p:nvPr/>
        </p:nvSpPr>
        <p:spPr>
          <a:xfrm>
            <a:off x="631840" y="1555700"/>
            <a:ext cx="2660800" cy="1254000"/>
          </a:xfrm>
          <a:prstGeom prst="roundRect">
            <a:avLst>
              <a:gd name="adj" fmla="val 16667"/>
            </a:avLst>
          </a:prstGeom>
          <a:noFill/>
          <a:ln w="28575" cap="flat" cmpd="sng">
            <a:solidFill>
              <a:srgbClr val="980000"/>
            </a:solidFill>
            <a:prstDash val="solid"/>
            <a:round/>
            <a:headEnd type="none" w="sm" len="sm"/>
            <a:tailEnd type="none" w="sm" len="sm"/>
          </a:ln>
        </p:spPr>
        <p:txBody>
          <a:bodyPr spcFirstLastPara="1" wrap="square" lIns="0" tIns="0" rIns="0" bIns="0" anchor="ctr" anchorCtr="0">
            <a:noAutofit/>
          </a:bodyPr>
          <a:lstStyle/>
          <a:p>
            <a:pPr algn="ctr">
              <a:buClr>
                <a:schemeClr val="dk1"/>
              </a:buClr>
              <a:buSzPts val="1100"/>
            </a:pPr>
            <a:r>
              <a:rPr lang="en" sz="2000" dirty="0">
                <a:solidFill>
                  <a:schemeClr val="dk1"/>
                </a:solidFill>
                <a:highlight>
                  <a:schemeClr val="lt1"/>
                </a:highlight>
              </a:rPr>
              <a:t>D.1 Perencanaan untuk Proses Pembelajaran yang Sesuai untuk AUD</a:t>
            </a:r>
            <a:endParaRPr sz="2000" b="1" dirty="0"/>
          </a:p>
        </p:txBody>
      </p:sp>
      <p:sp>
        <p:nvSpPr>
          <p:cNvPr id="2470" name="Google Shape;2470;p233"/>
          <p:cNvSpPr/>
          <p:nvPr/>
        </p:nvSpPr>
        <p:spPr>
          <a:xfrm>
            <a:off x="6384000" y="1734667"/>
            <a:ext cx="2746000" cy="896000"/>
          </a:xfrm>
          <a:prstGeom prst="roundRect">
            <a:avLst>
              <a:gd name="adj" fmla="val 16667"/>
            </a:avLst>
          </a:prstGeom>
          <a:noFill/>
          <a:ln w="28575" cap="flat" cmpd="sng">
            <a:solidFill>
              <a:srgbClr val="0C343D"/>
            </a:solidFill>
            <a:prstDash val="solid"/>
            <a:round/>
            <a:headEnd type="none" w="sm" len="sm"/>
            <a:tailEnd type="none" w="sm" len="sm"/>
          </a:ln>
        </p:spPr>
        <p:txBody>
          <a:bodyPr spcFirstLastPara="1" wrap="square" lIns="0" tIns="0" rIns="0" bIns="0" anchor="ctr" anchorCtr="0">
            <a:noAutofit/>
          </a:bodyPr>
          <a:lstStyle/>
          <a:p>
            <a:pPr algn="ctr">
              <a:buClr>
                <a:srgbClr val="000000"/>
              </a:buClr>
              <a:buSzPts val="1100"/>
            </a:pPr>
            <a:r>
              <a:rPr lang="en" sz="2000" dirty="0"/>
              <a:t>E.1 Indeks Sarana Prasarana Esensial</a:t>
            </a:r>
            <a:endParaRPr sz="2000" dirty="0"/>
          </a:p>
        </p:txBody>
      </p:sp>
      <p:sp>
        <p:nvSpPr>
          <p:cNvPr id="2471" name="Google Shape;2471;p233"/>
          <p:cNvSpPr/>
          <p:nvPr/>
        </p:nvSpPr>
        <p:spPr>
          <a:xfrm>
            <a:off x="6384000" y="2759433"/>
            <a:ext cx="2746000" cy="896000"/>
          </a:xfrm>
          <a:prstGeom prst="roundRect">
            <a:avLst>
              <a:gd name="adj" fmla="val 16667"/>
            </a:avLst>
          </a:prstGeom>
          <a:noFill/>
          <a:ln w="28575" cap="flat" cmpd="sng">
            <a:solidFill>
              <a:srgbClr val="0C343D"/>
            </a:solidFill>
            <a:prstDash val="solid"/>
            <a:round/>
            <a:headEnd type="none" w="sm" len="sm"/>
            <a:tailEnd type="none" w="sm" len="sm"/>
          </a:ln>
        </p:spPr>
        <p:txBody>
          <a:bodyPr spcFirstLastPara="1" wrap="square" lIns="0" tIns="0" rIns="0" bIns="0" anchor="ctr" anchorCtr="0">
            <a:noAutofit/>
          </a:bodyPr>
          <a:lstStyle/>
          <a:p>
            <a:pPr algn="ctr">
              <a:buClr>
                <a:srgbClr val="000000"/>
              </a:buClr>
              <a:buSzPts val="1100"/>
            </a:pPr>
            <a:r>
              <a:rPr lang="en" sz="2000" dirty="0"/>
              <a:t>E.2 Indeks Iklim Keamanan dan Keselamatan Sekolah</a:t>
            </a:r>
            <a:endParaRPr sz="2000" dirty="0"/>
          </a:p>
        </p:txBody>
      </p:sp>
      <p:sp>
        <p:nvSpPr>
          <p:cNvPr id="2472" name="Google Shape;2472;p233"/>
          <p:cNvSpPr/>
          <p:nvPr/>
        </p:nvSpPr>
        <p:spPr>
          <a:xfrm>
            <a:off x="6384000" y="3784200"/>
            <a:ext cx="2746000" cy="698800"/>
          </a:xfrm>
          <a:prstGeom prst="roundRect">
            <a:avLst>
              <a:gd name="adj" fmla="val 16667"/>
            </a:avLst>
          </a:prstGeom>
          <a:noFill/>
          <a:ln w="28575" cap="flat" cmpd="sng">
            <a:solidFill>
              <a:srgbClr val="0C343D"/>
            </a:solidFill>
            <a:prstDash val="solid"/>
            <a:round/>
            <a:headEnd type="none" w="sm" len="sm"/>
            <a:tailEnd type="none" w="sm" len="sm"/>
          </a:ln>
        </p:spPr>
        <p:txBody>
          <a:bodyPr spcFirstLastPara="1" wrap="square" lIns="0" tIns="0" rIns="0" bIns="0" anchor="ctr" anchorCtr="0">
            <a:noAutofit/>
          </a:bodyPr>
          <a:lstStyle/>
          <a:p>
            <a:pPr algn="ctr">
              <a:buClr>
                <a:srgbClr val="000000"/>
              </a:buClr>
              <a:buSzPts val="1100"/>
            </a:pPr>
            <a:r>
              <a:rPr lang="en" sz="2000" dirty="0"/>
              <a:t>E.3 Indeks Iklim Inklusivitas Sekolah</a:t>
            </a:r>
            <a:endParaRPr sz="2000" dirty="0"/>
          </a:p>
        </p:txBody>
      </p:sp>
      <p:sp>
        <p:nvSpPr>
          <p:cNvPr id="2473" name="Google Shape;2473;p233"/>
          <p:cNvSpPr/>
          <p:nvPr/>
        </p:nvSpPr>
        <p:spPr>
          <a:xfrm>
            <a:off x="6384000" y="4611767"/>
            <a:ext cx="2746000" cy="896000"/>
          </a:xfrm>
          <a:prstGeom prst="roundRect">
            <a:avLst>
              <a:gd name="adj" fmla="val 16667"/>
            </a:avLst>
          </a:prstGeom>
          <a:noFill/>
          <a:ln w="28575" cap="flat" cmpd="sng">
            <a:solidFill>
              <a:srgbClr val="0C343D"/>
            </a:solidFill>
            <a:prstDash val="solid"/>
            <a:round/>
            <a:headEnd type="none" w="sm" len="sm"/>
            <a:tailEnd type="none" w="sm" len="sm"/>
          </a:ln>
        </p:spPr>
        <p:txBody>
          <a:bodyPr spcFirstLastPara="1" wrap="square" lIns="0" tIns="0" rIns="0" bIns="0" anchor="ctr" anchorCtr="0">
            <a:noAutofit/>
          </a:bodyPr>
          <a:lstStyle/>
          <a:p>
            <a:pPr algn="ctr">
              <a:buClr>
                <a:srgbClr val="000000"/>
              </a:buClr>
              <a:buSzPts val="1100"/>
            </a:pPr>
            <a:r>
              <a:rPr lang="en" sz="2000" dirty="0"/>
              <a:t>E.4 Indeks Refleksi dan Perbaikan Pembelajaran oleh Pendidik</a:t>
            </a:r>
            <a:endParaRPr sz="2000" dirty="0"/>
          </a:p>
        </p:txBody>
      </p:sp>
      <p:sp>
        <p:nvSpPr>
          <p:cNvPr id="2474" name="Google Shape;2474;p233"/>
          <p:cNvSpPr/>
          <p:nvPr/>
        </p:nvSpPr>
        <p:spPr>
          <a:xfrm>
            <a:off x="3477233" y="1555700"/>
            <a:ext cx="2588400" cy="1815600"/>
          </a:xfrm>
          <a:prstGeom prst="roundRect">
            <a:avLst>
              <a:gd name="adj" fmla="val 16667"/>
            </a:avLst>
          </a:prstGeom>
          <a:noFill/>
          <a:ln w="28575" cap="flat" cmpd="sng">
            <a:solidFill>
              <a:srgbClr val="B7B7B7"/>
            </a:solidFill>
            <a:prstDash val="solid"/>
            <a:round/>
            <a:headEnd type="none" w="sm" len="sm"/>
            <a:tailEnd type="none" w="sm" len="sm"/>
          </a:ln>
        </p:spPr>
        <p:txBody>
          <a:bodyPr spcFirstLastPara="1" wrap="square" lIns="0" tIns="0" rIns="0" bIns="0" anchor="ctr" anchorCtr="0">
            <a:noAutofit/>
          </a:bodyPr>
          <a:lstStyle/>
          <a:p>
            <a:pPr algn="ctr">
              <a:lnSpc>
                <a:spcPct val="90000"/>
              </a:lnSpc>
              <a:buClr>
                <a:schemeClr val="dk1"/>
              </a:buClr>
              <a:buSzPts val="1100"/>
            </a:pPr>
            <a:r>
              <a:rPr lang="en" sz="2000" dirty="0">
                <a:solidFill>
                  <a:schemeClr val="dk1"/>
                </a:solidFill>
              </a:rPr>
              <a:t>E.6 Indeks Kemitraan dengan Orang Tua/Wali untuk Kesinambungan Stimulasi di Satuan dan di Rumah</a:t>
            </a:r>
            <a:endParaRPr sz="2000" dirty="0"/>
          </a:p>
        </p:txBody>
      </p:sp>
      <p:sp>
        <p:nvSpPr>
          <p:cNvPr id="2475" name="Google Shape;2475;p233"/>
          <p:cNvSpPr/>
          <p:nvPr/>
        </p:nvSpPr>
        <p:spPr>
          <a:xfrm>
            <a:off x="3441033" y="4489633"/>
            <a:ext cx="2660800" cy="1162000"/>
          </a:xfrm>
          <a:prstGeom prst="roundRect">
            <a:avLst>
              <a:gd name="adj" fmla="val 16667"/>
            </a:avLst>
          </a:prstGeom>
          <a:noFill/>
          <a:ln w="28575" cap="flat" cmpd="sng">
            <a:solidFill>
              <a:srgbClr val="FFAB40"/>
            </a:solidFill>
            <a:prstDash val="solid"/>
            <a:round/>
            <a:headEnd type="none" w="sm" len="sm"/>
            <a:tailEnd type="none" w="sm" len="sm"/>
          </a:ln>
        </p:spPr>
        <p:txBody>
          <a:bodyPr spcFirstLastPara="1" wrap="square" lIns="0" tIns="0" rIns="0" bIns="0" anchor="ctr" anchorCtr="0">
            <a:noAutofit/>
          </a:bodyPr>
          <a:lstStyle/>
          <a:p>
            <a:pPr algn="ctr">
              <a:buClr>
                <a:srgbClr val="000000"/>
              </a:buClr>
              <a:buSzPts val="1100"/>
            </a:pPr>
            <a:r>
              <a:rPr lang="en" sz="2000" dirty="0"/>
              <a:t>E.7 Indeks Layanan Holistik Integratif</a:t>
            </a:r>
            <a:endParaRPr sz="2000" dirty="0"/>
          </a:p>
        </p:txBody>
      </p:sp>
      <p:sp>
        <p:nvSpPr>
          <p:cNvPr id="2476" name="Google Shape;2476;p233"/>
          <p:cNvSpPr/>
          <p:nvPr/>
        </p:nvSpPr>
        <p:spPr>
          <a:xfrm>
            <a:off x="9200167" y="3420733"/>
            <a:ext cx="2746000" cy="698800"/>
          </a:xfrm>
          <a:prstGeom prst="roundRect">
            <a:avLst>
              <a:gd name="adj" fmla="val 16667"/>
            </a:avLst>
          </a:prstGeom>
          <a:noFill/>
          <a:ln w="28575" cap="flat" cmpd="sng">
            <a:solidFill>
              <a:srgbClr val="0C343D"/>
            </a:solidFill>
            <a:prstDash val="solid"/>
            <a:round/>
            <a:headEnd type="none" w="sm" len="sm"/>
            <a:tailEnd type="none" w="sm" len="sm"/>
          </a:ln>
        </p:spPr>
        <p:txBody>
          <a:bodyPr spcFirstLastPara="1" wrap="square" lIns="0" tIns="0" rIns="0" bIns="0" anchor="ctr" anchorCtr="0">
            <a:noAutofit/>
          </a:bodyPr>
          <a:lstStyle/>
          <a:p>
            <a:pPr algn="ctr">
              <a:buClr>
                <a:srgbClr val="000000"/>
              </a:buClr>
              <a:buSzPts val="1100"/>
            </a:pPr>
            <a:r>
              <a:rPr lang="en" sz="2000" dirty="0"/>
              <a:t>E.8 Indeks Kapasitas Perencanaan</a:t>
            </a:r>
            <a:endParaRPr sz="2000" dirty="0"/>
          </a:p>
        </p:txBody>
      </p:sp>
      <p:sp>
        <p:nvSpPr>
          <p:cNvPr id="2477" name="Google Shape;2477;p233"/>
          <p:cNvSpPr/>
          <p:nvPr/>
        </p:nvSpPr>
        <p:spPr>
          <a:xfrm>
            <a:off x="9200167" y="4220800"/>
            <a:ext cx="2746000" cy="698800"/>
          </a:xfrm>
          <a:prstGeom prst="roundRect">
            <a:avLst>
              <a:gd name="adj" fmla="val 16667"/>
            </a:avLst>
          </a:prstGeom>
          <a:noFill/>
          <a:ln w="28575" cap="flat" cmpd="sng">
            <a:solidFill>
              <a:srgbClr val="0C343D"/>
            </a:solidFill>
            <a:prstDash val="solid"/>
            <a:round/>
            <a:headEnd type="none" w="sm" len="sm"/>
            <a:tailEnd type="none" w="sm" len="sm"/>
          </a:ln>
        </p:spPr>
        <p:txBody>
          <a:bodyPr spcFirstLastPara="1" wrap="square" lIns="0" tIns="0" rIns="0" bIns="0" anchor="ctr" anchorCtr="0">
            <a:noAutofit/>
          </a:bodyPr>
          <a:lstStyle/>
          <a:p>
            <a:pPr algn="ctr">
              <a:buClr>
                <a:srgbClr val="000000"/>
              </a:buClr>
              <a:buSzPts val="1100"/>
            </a:pPr>
            <a:r>
              <a:rPr lang="en" sz="2000" dirty="0"/>
              <a:t>E.9 Indeks Akuntabilitas Pembiayaan</a:t>
            </a:r>
            <a:endParaRPr sz="2000" dirty="0"/>
          </a:p>
        </p:txBody>
      </p:sp>
      <p:sp>
        <p:nvSpPr>
          <p:cNvPr id="2478" name="Google Shape;2478;p233"/>
          <p:cNvSpPr/>
          <p:nvPr/>
        </p:nvSpPr>
        <p:spPr>
          <a:xfrm>
            <a:off x="631800" y="2882328"/>
            <a:ext cx="2660800" cy="1122000"/>
          </a:xfrm>
          <a:prstGeom prst="roundRect">
            <a:avLst>
              <a:gd name="adj" fmla="val 16667"/>
            </a:avLst>
          </a:prstGeom>
          <a:noFill/>
          <a:ln w="28575" cap="flat" cmpd="sng">
            <a:solidFill>
              <a:srgbClr val="980000"/>
            </a:solidFill>
            <a:prstDash val="solid"/>
            <a:round/>
            <a:headEnd type="none" w="sm" len="sm"/>
            <a:tailEnd type="none" w="sm" len="sm"/>
          </a:ln>
        </p:spPr>
        <p:txBody>
          <a:bodyPr spcFirstLastPara="1" wrap="square" lIns="0" tIns="0" rIns="0" bIns="0" anchor="ctr" anchorCtr="0">
            <a:noAutofit/>
          </a:bodyPr>
          <a:lstStyle/>
          <a:p>
            <a:pPr algn="ctr">
              <a:buClr>
                <a:schemeClr val="dk1"/>
              </a:buClr>
              <a:buSzPts val="1100"/>
            </a:pPr>
            <a:r>
              <a:rPr lang="en" sz="2000" dirty="0">
                <a:solidFill>
                  <a:schemeClr val="dk1"/>
                </a:solidFill>
              </a:rPr>
              <a:t>D.2  Pendekatan Pembelajaran yang Sesuai untuk AUD</a:t>
            </a:r>
            <a:endParaRPr sz="2000" dirty="0">
              <a:solidFill>
                <a:schemeClr val="dk1"/>
              </a:solidFill>
              <a:highlight>
                <a:schemeClr val="lt1"/>
              </a:highlight>
            </a:endParaRPr>
          </a:p>
        </p:txBody>
      </p:sp>
      <p:sp>
        <p:nvSpPr>
          <p:cNvPr id="2479" name="Google Shape;2479;p233"/>
          <p:cNvSpPr/>
          <p:nvPr/>
        </p:nvSpPr>
        <p:spPr>
          <a:xfrm>
            <a:off x="631800" y="4122957"/>
            <a:ext cx="2660800" cy="1122000"/>
          </a:xfrm>
          <a:prstGeom prst="roundRect">
            <a:avLst>
              <a:gd name="adj" fmla="val 16667"/>
            </a:avLst>
          </a:prstGeom>
          <a:noFill/>
          <a:ln w="28575" cap="flat" cmpd="sng">
            <a:solidFill>
              <a:srgbClr val="980000"/>
            </a:solidFill>
            <a:prstDash val="solid"/>
            <a:round/>
            <a:headEnd type="none" w="sm" len="sm"/>
            <a:tailEnd type="none" w="sm" len="sm"/>
          </a:ln>
        </p:spPr>
        <p:txBody>
          <a:bodyPr spcFirstLastPara="1" wrap="square" lIns="0" tIns="0" rIns="0" bIns="0" anchor="ctr" anchorCtr="0">
            <a:noAutofit/>
          </a:bodyPr>
          <a:lstStyle/>
          <a:p>
            <a:pPr algn="ctr">
              <a:buClr>
                <a:schemeClr val="dk1"/>
              </a:buClr>
              <a:buSzPts val="1100"/>
            </a:pPr>
            <a:r>
              <a:rPr lang="en" sz="2000" dirty="0">
                <a:solidFill>
                  <a:schemeClr val="dk1"/>
                </a:solidFill>
                <a:highlight>
                  <a:schemeClr val="lt1"/>
                </a:highlight>
              </a:rPr>
              <a:t>D.3 </a:t>
            </a:r>
            <a:r>
              <a:rPr lang="en" sz="2000" dirty="0">
                <a:solidFill>
                  <a:schemeClr val="dk1"/>
                </a:solidFill>
              </a:rPr>
              <a:t> Muatan Pembelajaran yang Sesuai Kurikulum</a:t>
            </a:r>
            <a:endParaRPr sz="2000" dirty="0">
              <a:solidFill>
                <a:schemeClr val="dk1"/>
              </a:solidFill>
              <a:highlight>
                <a:schemeClr val="lt1"/>
              </a:highlight>
            </a:endParaRPr>
          </a:p>
        </p:txBody>
      </p:sp>
      <p:sp>
        <p:nvSpPr>
          <p:cNvPr id="2480" name="Google Shape;2480;p233"/>
          <p:cNvSpPr/>
          <p:nvPr/>
        </p:nvSpPr>
        <p:spPr>
          <a:xfrm>
            <a:off x="631800" y="5363600"/>
            <a:ext cx="2660800" cy="1162000"/>
          </a:xfrm>
          <a:prstGeom prst="roundRect">
            <a:avLst>
              <a:gd name="adj" fmla="val 16667"/>
            </a:avLst>
          </a:prstGeom>
          <a:noFill/>
          <a:ln w="28575" cap="flat" cmpd="sng">
            <a:solidFill>
              <a:srgbClr val="980000"/>
            </a:solidFill>
            <a:prstDash val="solid"/>
            <a:round/>
            <a:headEnd type="none" w="sm" len="sm"/>
            <a:tailEnd type="none" w="sm" len="sm"/>
          </a:ln>
        </p:spPr>
        <p:txBody>
          <a:bodyPr spcFirstLastPara="1" wrap="square" lIns="0" tIns="0" rIns="0" bIns="0" anchor="ctr" anchorCtr="0">
            <a:noAutofit/>
          </a:bodyPr>
          <a:lstStyle/>
          <a:p>
            <a:pPr algn="ctr">
              <a:buClr>
                <a:schemeClr val="dk1"/>
              </a:buClr>
              <a:buSzPts val="1100"/>
            </a:pPr>
            <a:r>
              <a:rPr lang="en" sz="2000" dirty="0">
                <a:solidFill>
                  <a:schemeClr val="dk1"/>
                </a:solidFill>
                <a:highlight>
                  <a:schemeClr val="lt1"/>
                </a:highlight>
              </a:rPr>
              <a:t>D.4  Asesmen yang Meningkatkan Kualitas Pembelajaran</a:t>
            </a:r>
            <a:endParaRPr sz="2000" dirty="0">
              <a:solidFill>
                <a:schemeClr val="dk1"/>
              </a:solidFill>
              <a:highlight>
                <a:schemeClr val="lt1"/>
              </a:highlight>
            </a:endParaRPr>
          </a:p>
        </p:txBody>
      </p:sp>
      <p:sp>
        <p:nvSpPr>
          <p:cNvPr id="2481" name="Google Shape;2481;p233"/>
          <p:cNvSpPr/>
          <p:nvPr/>
        </p:nvSpPr>
        <p:spPr>
          <a:xfrm>
            <a:off x="9200167" y="1734667"/>
            <a:ext cx="2746000" cy="1584800"/>
          </a:xfrm>
          <a:prstGeom prst="roundRect">
            <a:avLst>
              <a:gd name="adj" fmla="val 16667"/>
            </a:avLst>
          </a:prstGeom>
          <a:noFill/>
          <a:ln w="28575" cap="flat" cmpd="sng">
            <a:solidFill>
              <a:srgbClr val="0C343D"/>
            </a:solidFill>
            <a:prstDash val="solid"/>
            <a:round/>
            <a:headEnd type="none" w="sm" len="sm"/>
            <a:tailEnd type="none" w="sm" len="sm"/>
          </a:ln>
        </p:spPr>
        <p:txBody>
          <a:bodyPr spcFirstLastPara="1" wrap="square" lIns="0" tIns="0" rIns="0" bIns="0" anchor="ctr" anchorCtr="0">
            <a:noAutofit/>
          </a:bodyPr>
          <a:lstStyle/>
          <a:p>
            <a:pPr algn="ctr">
              <a:lnSpc>
                <a:spcPct val="90000"/>
              </a:lnSpc>
              <a:buClr>
                <a:schemeClr val="dk1"/>
              </a:buClr>
              <a:buSzPts val="1100"/>
            </a:pPr>
            <a:r>
              <a:rPr lang="en" sz="2000" dirty="0">
                <a:solidFill>
                  <a:schemeClr val="dk1"/>
                </a:solidFill>
              </a:rPr>
              <a:t>E.5 Indeks Kepemimpinan dan Kebijakan Satuan yang Mendukung Refleksi dan Perbaikan Layanan</a:t>
            </a:r>
            <a:endParaRPr sz="2000" dirty="0"/>
          </a:p>
        </p:txBody>
      </p:sp>
      <p:sp>
        <p:nvSpPr>
          <p:cNvPr id="2482" name="Google Shape;2482;p233"/>
          <p:cNvSpPr/>
          <p:nvPr/>
        </p:nvSpPr>
        <p:spPr>
          <a:xfrm>
            <a:off x="9200167" y="5020867"/>
            <a:ext cx="2746000" cy="698800"/>
          </a:xfrm>
          <a:prstGeom prst="roundRect">
            <a:avLst>
              <a:gd name="adj" fmla="val 16667"/>
            </a:avLst>
          </a:prstGeom>
          <a:noFill/>
          <a:ln w="28575" cap="flat" cmpd="sng">
            <a:solidFill>
              <a:srgbClr val="0C343D"/>
            </a:solidFill>
            <a:prstDash val="solid"/>
            <a:round/>
            <a:headEnd type="none" w="sm" len="sm"/>
            <a:tailEnd type="none" w="sm" len="sm"/>
          </a:ln>
        </p:spPr>
        <p:txBody>
          <a:bodyPr spcFirstLastPara="1" wrap="square" lIns="0" tIns="0" rIns="0" bIns="0" anchor="ctr" anchorCtr="0">
            <a:noAutofit/>
          </a:bodyPr>
          <a:lstStyle/>
          <a:p>
            <a:pPr algn="ctr">
              <a:buClr>
                <a:srgbClr val="000000"/>
              </a:buClr>
              <a:buSzPts val="1100"/>
            </a:pPr>
            <a:r>
              <a:rPr lang="en" sz="2000" dirty="0"/>
              <a:t>E.10 Pemanfaatan Sumber Daya Satuan</a:t>
            </a:r>
            <a:endParaRPr sz="2000" dirty="0"/>
          </a:p>
        </p:txBody>
      </p:sp>
      <p:sp>
        <p:nvSpPr>
          <p:cNvPr id="2483" name="Google Shape;2483;p233"/>
          <p:cNvSpPr txBox="1"/>
          <p:nvPr/>
        </p:nvSpPr>
        <p:spPr>
          <a:xfrm>
            <a:off x="0" y="1"/>
            <a:ext cx="12192000" cy="461624"/>
          </a:xfrm>
          <a:prstGeom prst="rect">
            <a:avLst/>
          </a:prstGeom>
          <a:solidFill>
            <a:srgbClr val="002060"/>
          </a:solidFill>
          <a:ln>
            <a:noFill/>
          </a:ln>
        </p:spPr>
        <p:txBody>
          <a:bodyPr spcFirstLastPara="1" wrap="square" lIns="91433" tIns="45700" rIns="91433" bIns="45700" anchor="t" anchorCtr="0">
            <a:spAutoFit/>
          </a:bodyPr>
          <a:lstStyle/>
          <a:p>
            <a:pPr marL="228594">
              <a:buClr>
                <a:schemeClr val="dk1"/>
              </a:buClr>
              <a:buSzPts val="1100"/>
            </a:pPr>
            <a:r>
              <a:rPr lang="en" sz="2400" b="1">
                <a:solidFill>
                  <a:schemeClr val="lt1"/>
                </a:solidFill>
              </a:rPr>
              <a:t>Berikut indikator dalam dimensi D dan E sebagai dasar perencanaan</a:t>
            </a:r>
            <a:endParaRPr sz="133">
              <a:solidFill>
                <a:schemeClr val="lt1"/>
              </a:solidFill>
              <a:latin typeface="Arial"/>
              <a:ea typeface="Arial"/>
              <a:cs typeface="Arial"/>
              <a:sym typeface="Arial"/>
            </a:endParaRPr>
          </a:p>
        </p:txBody>
      </p:sp>
      <p:sp>
        <p:nvSpPr>
          <p:cNvPr id="2484" name="Google Shape;2484;p233"/>
          <p:cNvSpPr/>
          <p:nvPr/>
        </p:nvSpPr>
        <p:spPr>
          <a:xfrm>
            <a:off x="631784" y="488733"/>
            <a:ext cx="2660800" cy="1015600"/>
          </a:xfrm>
          <a:prstGeom prst="roundRect">
            <a:avLst>
              <a:gd name="adj" fmla="val 16667"/>
            </a:avLst>
          </a:prstGeom>
          <a:solidFill>
            <a:srgbClr val="980000"/>
          </a:solidFill>
          <a:ln>
            <a:noFill/>
          </a:ln>
        </p:spPr>
        <p:txBody>
          <a:bodyPr spcFirstLastPara="1" wrap="square" lIns="91433" tIns="45700" rIns="91433" bIns="45700" anchor="ctr" anchorCtr="0">
            <a:noAutofit/>
          </a:bodyPr>
          <a:lstStyle/>
          <a:p>
            <a:pPr algn="ctr">
              <a:buClr>
                <a:srgbClr val="000000"/>
              </a:buClr>
              <a:buSzPts val="700"/>
            </a:pPr>
            <a:r>
              <a:rPr lang="en" sz="2400" b="1">
                <a:solidFill>
                  <a:srgbClr val="FFFFFF"/>
                </a:solidFill>
              </a:rPr>
              <a:t>KUALITAS PROSES PEMBELAJARAN</a:t>
            </a:r>
            <a:endParaRPr sz="2400" b="1">
              <a:solidFill>
                <a:srgbClr val="000000"/>
              </a:solidFill>
            </a:endParaRPr>
          </a:p>
        </p:txBody>
      </p:sp>
      <p:sp>
        <p:nvSpPr>
          <p:cNvPr id="2485" name="Google Shape;2485;p233"/>
          <p:cNvSpPr/>
          <p:nvPr/>
        </p:nvSpPr>
        <p:spPr>
          <a:xfrm>
            <a:off x="3404684" y="488733"/>
            <a:ext cx="2660800" cy="1015600"/>
          </a:xfrm>
          <a:prstGeom prst="roundRect">
            <a:avLst>
              <a:gd name="adj" fmla="val 16667"/>
            </a:avLst>
          </a:prstGeom>
          <a:solidFill>
            <a:srgbClr val="0C343D"/>
          </a:solidFill>
          <a:ln>
            <a:noFill/>
          </a:ln>
        </p:spPr>
        <p:txBody>
          <a:bodyPr spcFirstLastPara="1" wrap="square" lIns="0" tIns="45700" rIns="0" bIns="45700" anchor="ctr" anchorCtr="0">
            <a:noAutofit/>
          </a:bodyPr>
          <a:lstStyle/>
          <a:p>
            <a:pPr algn="ctr">
              <a:buClr>
                <a:srgbClr val="000000"/>
              </a:buClr>
              <a:buSzPts val="600"/>
            </a:pPr>
            <a:r>
              <a:rPr lang="en" sz="2000" b="1" dirty="0">
                <a:solidFill>
                  <a:srgbClr val="FFFFFF"/>
                </a:solidFill>
              </a:rPr>
              <a:t>KEMITRAAN DENGAN ORANG TUA</a:t>
            </a:r>
            <a:endParaRPr sz="2000" b="1" dirty="0">
              <a:solidFill>
                <a:srgbClr val="FFFFFF"/>
              </a:solidFill>
            </a:endParaRPr>
          </a:p>
        </p:txBody>
      </p:sp>
      <p:sp>
        <p:nvSpPr>
          <p:cNvPr id="2486" name="Google Shape;2486;p233"/>
          <p:cNvSpPr/>
          <p:nvPr/>
        </p:nvSpPr>
        <p:spPr>
          <a:xfrm>
            <a:off x="3441017" y="3422667"/>
            <a:ext cx="2660800" cy="1015600"/>
          </a:xfrm>
          <a:prstGeom prst="roundRect">
            <a:avLst>
              <a:gd name="adj" fmla="val 16667"/>
            </a:avLst>
          </a:prstGeom>
          <a:solidFill>
            <a:srgbClr val="FFAB40"/>
          </a:solidFill>
          <a:ln>
            <a:noFill/>
          </a:ln>
        </p:spPr>
        <p:txBody>
          <a:bodyPr spcFirstLastPara="1" wrap="square" lIns="0" tIns="45700" rIns="0" bIns="45700" anchor="ctr" anchorCtr="0">
            <a:noAutofit/>
          </a:bodyPr>
          <a:lstStyle/>
          <a:p>
            <a:pPr algn="ctr">
              <a:buClr>
                <a:srgbClr val="000000"/>
              </a:buClr>
              <a:buSzPts val="700"/>
            </a:pPr>
            <a:r>
              <a:rPr lang="en" sz="2400" b="1">
                <a:solidFill>
                  <a:schemeClr val="dk1"/>
                </a:solidFill>
              </a:rPr>
              <a:t>PEMENUHAN LAYANAN ESENSIAL </a:t>
            </a:r>
            <a:endParaRPr sz="2400">
              <a:solidFill>
                <a:srgbClr val="000000"/>
              </a:solidFill>
            </a:endParaRPr>
          </a:p>
        </p:txBody>
      </p:sp>
      <p:sp>
        <p:nvSpPr>
          <p:cNvPr id="2487" name="Google Shape;2487;p233"/>
          <p:cNvSpPr/>
          <p:nvPr/>
        </p:nvSpPr>
        <p:spPr>
          <a:xfrm>
            <a:off x="6384016" y="488733"/>
            <a:ext cx="5415200" cy="1015600"/>
          </a:xfrm>
          <a:prstGeom prst="roundRect">
            <a:avLst>
              <a:gd name="adj" fmla="val 16667"/>
            </a:avLst>
          </a:prstGeom>
          <a:solidFill>
            <a:srgbClr val="B7B7B7"/>
          </a:solidFill>
          <a:ln>
            <a:noFill/>
          </a:ln>
        </p:spPr>
        <p:txBody>
          <a:bodyPr spcFirstLastPara="1" wrap="square" lIns="0" tIns="45700" rIns="0" bIns="45700" anchor="ctr" anchorCtr="0">
            <a:noAutofit/>
          </a:bodyPr>
          <a:lstStyle/>
          <a:p>
            <a:pPr algn="ctr">
              <a:buClr>
                <a:srgbClr val="000000"/>
              </a:buClr>
              <a:buSzPts val="600"/>
            </a:pPr>
            <a:r>
              <a:rPr lang="en" sz="2400" b="1" dirty="0">
                <a:solidFill>
                  <a:schemeClr val="dk1"/>
                </a:solidFill>
              </a:rPr>
              <a:t>KEPEMIMPINAN DAN PENGELOLAAN SUMBER DAYA </a:t>
            </a:r>
            <a:endParaRPr sz="2400" dirty="0">
              <a:solidFill>
                <a:schemeClr val="dk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491"/>
        <p:cNvGrpSpPr/>
        <p:nvPr/>
      </p:nvGrpSpPr>
      <p:grpSpPr>
        <a:xfrm>
          <a:off x="0" y="0"/>
          <a:ext cx="0" cy="0"/>
          <a:chOff x="0" y="0"/>
          <a:chExt cx="0" cy="0"/>
        </a:xfrm>
      </p:grpSpPr>
      <p:sp>
        <p:nvSpPr>
          <p:cNvPr id="2492" name="Google Shape;2492;p234"/>
          <p:cNvSpPr txBox="1">
            <a:spLocks noGrp="1"/>
          </p:cNvSpPr>
          <p:nvPr>
            <p:ph type="sldNum" idx="12"/>
          </p:nvPr>
        </p:nvSpPr>
        <p:spPr>
          <a:xfrm>
            <a:off x="11664005" y="6613580"/>
            <a:ext cx="528000" cy="244400"/>
          </a:xfrm>
          <a:prstGeom prst="rect">
            <a:avLst/>
          </a:prstGeom>
          <a:noFill/>
          <a:ln>
            <a:noFill/>
          </a:ln>
        </p:spPr>
        <p:txBody>
          <a:bodyPr spcFirstLastPara="1" vert="horz" wrap="square" lIns="91433" tIns="45700" rIns="91433" bIns="45700" rtlCol="0" anchor="ctr" anchorCtr="0">
            <a:noAutofit/>
          </a:bodyPr>
          <a:lstStyle/>
          <a:p>
            <a:pPr algn="ctr"/>
            <a:fld id="{00000000-1234-1234-1234-123412341234}" type="slidenum">
              <a:rPr lang="en"/>
              <a:pPr algn="ctr"/>
              <a:t>12</a:t>
            </a:fld>
            <a:endParaRPr/>
          </a:p>
        </p:txBody>
      </p:sp>
      <p:graphicFrame>
        <p:nvGraphicFramePr>
          <p:cNvPr id="2493" name="Google Shape;2493;p234"/>
          <p:cNvGraphicFramePr/>
          <p:nvPr/>
        </p:nvGraphicFramePr>
        <p:xfrm>
          <a:off x="203201" y="818446"/>
          <a:ext cx="11785634" cy="5425466"/>
        </p:xfrm>
        <a:graphic>
          <a:graphicData uri="http://schemas.openxmlformats.org/drawingml/2006/table">
            <a:tbl>
              <a:tblPr firstRow="1" bandRow="1">
                <a:noFill/>
              </a:tblPr>
              <a:tblGrid>
                <a:gridCol w="495300">
                  <a:extLst>
                    <a:ext uri="{9D8B030D-6E8A-4147-A177-3AD203B41FA5}">
                      <a16:colId xmlns:a16="http://schemas.microsoft.com/office/drawing/2014/main" val="20000"/>
                    </a:ext>
                  </a:extLst>
                </a:gridCol>
                <a:gridCol w="3448400">
                  <a:extLst>
                    <a:ext uri="{9D8B030D-6E8A-4147-A177-3AD203B41FA5}">
                      <a16:colId xmlns:a16="http://schemas.microsoft.com/office/drawing/2014/main" val="20001"/>
                    </a:ext>
                  </a:extLst>
                </a:gridCol>
                <a:gridCol w="3798667">
                  <a:extLst>
                    <a:ext uri="{9D8B030D-6E8A-4147-A177-3AD203B41FA5}">
                      <a16:colId xmlns:a16="http://schemas.microsoft.com/office/drawing/2014/main" val="20002"/>
                    </a:ext>
                  </a:extLst>
                </a:gridCol>
                <a:gridCol w="4043267">
                  <a:extLst>
                    <a:ext uri="{9D8B030D-6E8A-4147-A177-3AD203B41FA5}">
                      <a16:colId xmlns:a16="http://schemas.microsoft.com/office/drawing/2014/main" val="20003"/>
                    </a:ext>
                  </a:extLst>
                </a:gridCol>
              </a:tblGrid>
              <a:tr h="335307">
                <a:tc>
                  <a:txBody>
                    <a:bodyPr/>
                    <a:lstStyle/>
                    <a:p>
                      <a:pPr marL="0" marR="0" lvl="0" indent="0" algn="ctr" rtl="0">
                        <a:spcBef>
                          <a:spcPts val="0"/>
                        </a:spcBef>
                        <a:spcAft>
                          <a:spcPts val="0"/>
                        </a:spcAft>
                        <a:buNone/>
                      </a:pPr>
                      <a:r>
                        <a:rPr lang="en" sz="1600" b="1"/>
                        <a:t>No</a:t>
                      </a:r>
                      <a:endParaRPr sz="1500"/>
                    </a:p>
                  </a:txBody>
                  <a:tcPr marL="91467" marR="91467" marT="45733" marB="45733">
                    <a:solidFill>
                      <a:srgbClr val="BFBFBF"/>
                    </a:solidFill>
                  </a:tcPr>
                </a:tc>
                <a:tc>
                  <a:txBody>
                    <a:bodyPr/>
                    <a:lstStyle/>
                    <a:p>
                      <a:pPr marL="0" marR="0" lvl="0" indent="0" algn="l" rtl="0">
                        <a:spcBef>
                          <a:spcPts val="0"/>
                        </a:spcBef>
                        <a:spcAft>
                          <a:spcPts val="0"/>
                        </a:spcAft>
                        <a:buNone/>
                      </a:pPr>
                      <a:r>
                        <a:rPr lang="en" sz="1600" b="1"/>
                        <a:t>Dimensi</a:t>
                      </a:r>
                      <a:endParaRPr sz="1600" b="1"/>
                    </a:p>
                  </a:txBody>
                  <a:tcPr marL="91467" marR="91467" marT="45733" marB="45733">
                    <a:solidFill>
                      <a:srgbClr val="BFBFBF"/>
                    </a:solidFill>
                  </a:tcPr>
                </a:tc>
                <a:tc>
                  <a:txBody>
                    <a:bodyPr/>
                    <a:lstStyle/>
                    <a:p>
                      <a:pPr marL="0" marR="0" lvl="0" indent="0" algn="ctr" rtl="0">
                        <a:spcBef>
                          <a:spcPts val="0"/>
                        </a:spcBef>
                        <a:spcAft>
                          <a:spcPts val="0"/>
                        </a:spcAft>
                        <a:buNone/>
                      </a:pPr>
                      <a:r>
                        <a:rPr lang="en" sz="1600" b="1">
                          <a:solidFill>
                            <a:schemeClr val="lt1"/>
                          </a:solidFill>
                        </a:rPr>
                        <a:t>Hal yang sudah baik</a:t>
                      </a:r>
                      <a:endParaRPr sz="1600" b="1">
                        <a:solidFill>
                          <a:schemeClr val="lt1"/>
                        </a:solidFill>
                      </a:endParaRPr>
                    </a:p>
                  </a:txBody>
                  <a:tcPr marL="91467" marR="91467" marT="45733" marB="45733">
                    <a:solidFill>
                      <a:srgbClr val="0000FF"/>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600" b="1">
                          <a:solidFill>
                            <a:schemeClr val="lt1"/>
                          </a:solidFill>
                        </a:rPr>
                        <a:t>Hal yang belum baik</a:t>
                      </a:r>
                      <a:endParaRPr sz="1600" b="1">
                        <a:solidFill>
                          <a:schemeClr val="lt1"/>
                        </a:solidFill>
                      </a:endParaRPr>
                    </a:p>
                  </a:txBody>
                  <a:tcPr marL="91467" marR="91467" marT="45733" marB="45733">
                    <a:solidFill>
                      <a:srgbClr val="C00000"/>
                    </a:solidFill>
                  </a:tcPr>
                </a:tc>
                <a:extLst>
                  <a:ext uri="{0D108BD9-81ED-4DB2-BD59-A6C34878D82A}">
                    <a16:rowId xmlns:a16="http://schemas.microsoft.com/office/drawing/2014/main" val="10000"/>
                  </a:ext>
                </a:extLst>
              </a:tr>
              <a:tr h="1066827">
                <a:tc>
                  <a:txBody>
                    <a:bodyPr/>
                    <a:lstStyle/>
                    <a:p>
                      <a:pPr marL="0" marR="0" lvl="0" indent="0" algn="ctr" rtl="0">
                        <a:spcBef>
                          <a:spcPts val="0"/>
                        </a:spcBef>
                        <a:spcAft>
                          <a:spcPts val="0"/>
                        </a:spcAft>
                        <a:buNone/>
                      </a:pPr>
                      <a:r>
                        <a:rPr lang="en" sz="1600"/>
                        <a:t>1</a:t>
                      </a:r>
                      <a:endParaRPr sz="1500"/>
                    </a:p>
                  </a:txBody>
                  <a:tcPr marL="91467" marR="91467" marT="45733" marB="45733"/>
                </a:tc>
                <a:tc>
                  <a:txBody>
                    <a:bodyPr/>
                    <a:lstStyle/>
                    <a:p>
                      <a:pPr marL="25400" marR="0" lvl="0" indent="0" algn="l" rtl="0">
                        <a:lnSpc>
                          <a:spcPct val="100000"/>
                        </a:lnSpc>
                        <a:spcBef>
                          <a:spcPts val="0"/>
                        </a:spcBef>
                        <a:spcAft>
                          <a:spcPts val="0"/>
                        </a:spcAft>
                        <a:buClr>
                          <a:schemeClr val="dk2"/>
                        </a:buClr>
                        <a:buSzPts val="900"/>
                        <a:buFont typeface="Arial"/>
                        <a:buNone/>
                      </a:pPr>
                      <a:r>
                        <a:rPr lang="en" sz="1600" b="1" u="none" strike="noStrike" cap="none">
                          <a:solidFill>
                            <a:schemeClr val="dk2"/>
                          </a:solidFill>
                        </a:rPr>
                        <a:t>Dimensi D (proses)</a:t>
                      </a:r>
                      <a:endParaRPr sz="1600" u="none" strike="noStrike" cap="none">
                        <a:solidFill>
                          <a:schemeClr val="dk2"/>
                        </a:solidFill>
                      </a:endParaRPr>
                    </a:p>
                    <a:p>
                      <a:pPr marL="25400" marR="0" lvl="0" indent="0" algn="l" rtl="0">
                        <a:lnSpc>
                          <a:spcPct val="100000"/>
                        </a:lnSpc>
                        <a:spcBef>
                          <a:spcPts val="0"/>
                        </a:spcBef>
                        <a:spcAft>
                          <a:spcPts val="0"/>
                        </a:spcAft>
                        <a:buClr>
                          <a:schemeClr val="dk2"/>
                        </a:buClr>
                        <a:buSzPts val="900"/>
                        <a:buFont typeface="Arial"/>
                        <a:buNone/>
                      </a:pPr>
                      <a:r>
                        <a:rPr lang="en" sz="1600" b="1">
                          <a:solidFill>
                            <a:schemeClr val="dk2"/>
                          </a:solidFill>
                        </a:rPr>
                        <a:t>Kualitas Proses Pembelajaran (Elemen 1 dalam Kerangka Transformasi Sekolah PAUD) </a:t>
                      </a:r>
                      <a:endParaRPr sz="1600" b="1" u="none" strike="noStrike" cap="none"/>
                    </a:p>
                  </a:txBody>
                  <a:tcPr marL="91467" marR="91467" marT="45733" marB="45733" anchor="ctr"/>
                </a:tc>
                <a:tc>
                  <a:txBody>
                    <a:bodyPr/>
                    <a:lstStyle/>
                    <a:p>
                      <a:pPr marL="0" marR="0" lvl="0" indent="0" algn="l" rtl="0">
                        <a:spcBef>
                          <a:spcPts val="0"/>
                        </a:spcBef>
                        <a:spcAft>
                          <a:spcPts val="0"/>
                        </a:spcAft>
                        <a:buNone/>
                      </a:pPr>
                      <a:endParaRPr sz="1600"/>
                    </a:p>
                  </a:txBody>
                  <a:tcPr marL="91467" marR="91467" marT="45733" marB="45733"/>
                </a:tc>
                <a:tc>
                  <a:txBody>
                    <a:bodyPr/>
                    <a:lstStyle/>
                    <a:p>
                      <a:pPr marL="0" marR="0" lvl="0" indent="0" algn="l" rtl="0">
                        <a:spcBef>
                          <a:spcPts val="0"/>
                        </a:spcBef>
                        <a:spcAft>
                          <a:spcPts val="0"/>
                        </a:spcAft>
                        <a:buNone/>
                      </a:pPr>
                      <a:endParaRPr sz="1600"/>
                    </a:p>
                  </a:txBody>
                  <a:tcPr marL="91467" marR="91467" marT="45733" marB="45733"/>
                </a:tc>
                <a:extLst>
                  <a:ext uri="{0D108BD9-81ED-4DB2-BD59-A6C34878D82A}">
                    <a16:rowId xmlns:a16="http://schemas.microsoft.com/office/drawing/2014/main" val="10001"/>
                  </a:ext>
                </a:extLst>
              </a:tr>
              <a:tr h="1005833">
                <a:tc rowSpan="4">
                  <a:txBody>
                    <a:bodyPr/>
                    <a:lstStyle/>
                    <a:p>
                      <a:pPr marL="0" lvl="0" indent="0" algn="ctr" rtl="0">
                        <a:spcBef>
                          <a:spcPts val="0"/>
                        </a:spcBef>
                        <a:spcAft>
                          <a:spcPts val="0"/>
                        </a:spcAft>
                        <a:buNone/>
                      </a:pPr>
                      <a:r>
                        <a:rPr lang="en" sz="1600">
                          <a:solidFill>
                            <a:schemeClr val="dk1"/>
                          </a:solidFill>
                          <a:latin typeface="Calibri"/>
                          <a:ea typeface="Calibri"/>
                          <a:cs typeface="Calibri"/>
                          <a:sym typeface="Calibri"/>
                        </a:rPr>
                        <a:t>2</a:t>
                      </a:r>
                      <a:endParaRPr sz="1500">
                        <a:solidFill>
                          <a:schemeClr val="dk1"/>
                        </a:solidFill>
                        <a:latin typeface="Calibri"/>
                        <a:ea typeface="Calibri"/>
                        <a:cs typeface="Calibri"/>
                        <a:sym typeface="Calibri"/>
                      </a:endParaRPr>
                    </a:p>
                  </a:txBody>
                  <a:tcPr marL="91467" marR="91467" marT="45733" marB="45733"/>
                </a:tc>
                <a:tc>
                  <a:txBody>
                    <a:bodyPr/>
                    <a:lstStyle/>
                    <a:p>
                      <a:pPr marL="25400" marR="0" lvl="0" indent="0" algn="l" rtl="0">
                        <a:lnSpc>
                          <a:spcPct val="100000"/>
                        </a:lnSpc>
                        <a:spcBef>
                          <a:spcPts val="0"/>
                        </a:spcBef>
                        <a:spcAft>
                          <a:spcPts val="0"/>
                        </a:spcAft>
                        <a:buClr>
                          <a:schemeClr val="dk2"/>
                        </a:buClr>
                        <a:buSzPts val="900"/>
                        <a:buFont typeface="Arial"/>
                        <a:buNone/>
                      </a:pPr>
                      <a:r>
                        <a:rPr lang="en" sz="1600" b="1" u="none" strike="noStrike" cap="none">
                          <a:solidFill>
                            <a:schemeClr val="dk2"/>
                          </a:solidFill>
                        </a:rPr>
                        <a:t>Dimensi E </a:t>
                      </a:r>
                      <a:r>
                        <a:rPr lang="en" sz="1600" b="1">
                          <a:solidFill>
                            <a:schemeClr val="dk2"/>
                          </a:solidFill>
                        </a:rPr>
                        <a:t>(proses dan input)</a:t>
                      </a:r>
                      <a:endParaRPr sz="1600" u="none" strike="noStrike" cap="none">
                        <a:solidFill>
                          <a:schemeClr val="dk2"/>
                        </a:solidFill>
                      </a:endParaRPr>
                    </a:p>
                    <a:p>
                      <a:pPr marL="25400" marR="0" lvl="0" indent="0" algn="l" rtl="0">
                        <a:lnSpc>
                          <a:spcPct val="100000"/>
                        </a:lnSpc>
                        <a:spcBef>
                          <a:spcPts val="0"/>
                        </a:spcBef>
                        <a:spcAft>
                          <a:spcPts val="0"/>
                        </a:spcAft>
                        <a:buClr>
                          <a:srgbClr val="000000"/>
                        </a:buClr>
                        <a:buSzPts val="900"/>
                        <a:buFont typeface="Arial"/>
                        <a:buNone/>
                      </a:pPr>
                      <a:r>
                        <a:rPr lang="en" sz="1600" b="1">
                          <a:solidFill>
                            <a:schemeClr val="dk2"/>
                          </a:solidFill>
                        </a:rPr>
                        <a:t>Kualitas Pengelolaan </a:t>
                      </a:r>
                      <a:endParaRPr sz="1600" b="1" u="none" strike="noStrike" cap="none"/>
                    </a:p>
                  </a:txBody>
                  <a:tcPr marL="91467" marR="91467" marT="45733" marB="45733" anchor="ctr"/>
                </a:tc>
                <a:tc>
                  <a:txBody>
                    <a:bodyPr/>
                    <a:lstStyle/>
                    <a:p>
                      <a:pPr marL="0" marR="0" lvl="0" indent="0" algn="l" rtl="0">
                        <a:spcBef>
                          <a:spcPts val="0"/>
                        </a:spcBef>
                        <a:spcAft>
                          <a:spcPts val="0"/>
                        </a:spcAft>
                        <a:buNone/>
                      </a:pPr>
                      <a:endParaRPr sz="1600"/>
                    </a:p>
                  </a:txBody>
                  <a:tcPr marL="91467" marR="91467" marT="45733" marB="45733"/>
                </a:tc>
                <a:tc>
                  <a:txBody>
                    <a:bodyPr/>
                    <a:lstStyle/>
                    <a:p>
                      <a:pPr marL="0" marR="0" lvl="0" indent="0" algn="l" rtl="0">
                        <a:spcBef>
                          <a:spcPts val="0"/>
                        </a:spcBef>
                        <a:spcAft>
                          <a:spcPts val="0"/>
                        </a:spcAft>
                        <a:buNone/>
                      </a:pPr>
                      <a:endParaRPr sz="1600"/>
                    </a:p>
                  </a:txBody>
                  <a:tcPr marL="91467" marR="91467" marT="45733" marB="45733"/>
                </a:tc>
                <a:extLst>
                  <a:ext uri="{0D108BD9-81ED-4DB2-BD59-A6C34878D82A}">
                    <a16:rowId xmlns:a16="http://schemas.microsoft.com/office/drawing/2014/main" val="10002"/>
                  </a:ext>
                </a:extLst>
              </a:tr>
              <a:tr h="1005833">
                <a:tc vMerge="1">
                  <a:txBody>
                    <a:bodyPr/>
                    <a:lstStyle/>
                    <a:p>
                      <a:endParaRPr lang="en-US"/>
                    </a:p>
                  </a:txBody>
                  <a:tcPr/>
                </a:tc>
                <a:tc>
                  <a:txBody>
                    <a:bodyPr/>
                    <a:lstStyle/>
                    <a:p>
                      <a:pPr marL="0" lvl="0" indent="0" algn="l" rtl="0">
                        <a:spcBef>
                          <a:spcPts val="0"/>
                        </a:spcBef>
                        <a:spcAft>
                          <a:spcPts val="0"/>
                        </a:spcAft>
                        <a:buClr>
                          <a:schemeClr val="dk1"/>
                        </a:buClr>
                        <a:buSzPts val="600"/>
                        <a:buFont typeface="Arial"/>
                        <a:buNone/>
                      </a:pPr>
                      <a:r>
                        <a:rPr lang="en" sz="1600" b="1">
                          <a:solidFill>
                            <a:schemeClr val="dk2"/>
                          </a:solidFill>
                        </a:rPr>
                        <a:t>Elemen 2: Kemitraan dengan Orang Tua </a:t>
                      </a:r>
                      <a:endParaRPr sz="1600" b="1" u="none" strike="noStrike" cap="none">
                        <a:solidFill>
                          <a:schemeClr val="dk2"/>
                        </a:solidFill>
                      </a:endParaRPr>
                    </a:p>
                  </a:txBody>
                  <a:tcPr marL="91467" marR="91467" marT="45733" marB="45733" anchor="ctr"/>
                </a:tc>
                <a:tc>
                  <a:txBody>
                    <a:bodyPr/>
                    <a:lstStyle/>
                    <a:p>
                      <a:pPr marL="0" marR="0" lvl="0" indent="0" algn="l" rtl="0">
                        <a:spcBef>
                          <a:spcPts val="0"/>
                        </a:spcBef>
                        <a:spcAft>
                          <a:spcPts val="0"/>
                        </a:spcAft>
                        <a:buNone/>
                      </a:pPr>
                      <a:endParaRPr sz="1600"/>
                    </a:p>
                  </a:txBody>
                  <a:tcPr marL="91467" marR="91467" marT="45733" marB="45733"/>
                </a:tc>
                <a:tc>
                  <a:txBody>
                    <a:bodyPr/>
                    <a:lstStyle/>
                    <a:p>
                      <a:pPr marL="0" marR="0" lvl="0" indent="0" algn="l" rtl="0">
                        <a:spcBef>
                          <a:spcPts val="0"/>
                        </a:spcBef>
                        <a:spcAft>
                          <a:spcPts val="0"/>
                        </a:spcAft>
                        <a:buNone/>
                      </a:pPr>
                      <a:endParaRPr sz="1600"/>
                    </a:p>
                  </a:txBody>
                  <a:tcPr marL="91467" marR="91467" marT="45733" marB="45733"/>
                </a:tc>
                <a:extLst>
                  <a:ext uri="{0D108BD9-81ED-4DB2-BD59-A6C34878D82A}">
                    <a16:rowId xmlns:a16="http://schemas.microsoft.com/office/drawing/2014/main" val="10003"/>
                  </a:ext>
                </a:extLst>
              </a:tr>
              <a:tr h="1005833">
                <a:tc vMerge="1">
                  <a:txBody>
                    <a:bodyPr/>
                    <a:lstStyle/>
                    <a:p>
                      <a:endParaRPr lang="en-US"/>
                    </a:p>
                  </a:txBody>
                  <a:tcPr/>
                </a:tc>
                <a:tc>
                  <a:txBody>
                    <a:bodyPr/>
                    <a:lstStyle/>
                    <a:p>
                      <a:pPr marL="0" lvl="0" indent="0" algn="l" rtl="0">
                        <a:spcBef>
                          <a:spcPts val="0"/>
                        </a:spcBef>
                        <a:spcAft>
                          <a:spcPts val="0"/>
                        </a:spcAft>
                        <a:buClr>
                          <a:schemeClr val="dk1"/>
                        </a:buClr>
                        <a:buSzPts val="1100"/>
                        <a:buFont typeface="Arial"/>
                        <a:buNone/>
                      </a:pPr>
                      <a:r>
                        <a:rPr lang="en" sz="1600" b="1">
                          <a:solidFill>
                            <a:schemeClr val="dk2"/>
                          </a:solidFill>
                        </a:rPr>
                        <a:t>Elemen 3: Memantau Pemenuhan Layanan Esensial AUD di Luar Pendidikan (layanan holistik integratif) </a:t>
                      </a:r>
                      <a:endParaRPr sz="1600" b="1">
                        <a:solidFill>
                          <a:schemeClr val="dk2"/>
                        </a:solidFill>
                      </a:endParaRPr>
                    </a:p>
                  </a:txBody>
                  <a:tcPr marL="91467" marR="91467" marT="45733" marB="45733" anchor="ctr"/>
                </a:tc>
                <a:tc>
                  <a:txBody>
                    <a:bodyPr/>
                    <a:lstStyle/>
                    <a:p>
                      <a:pPr marL="0" marR="0" lvl="0" indent="0" algn="l" rtl="0">
                        <a:spcBef>
                          <a:spcPts val="0"/>
                        </a:spcBef>
                        <a:spcAft>
                          <a:spcPts val="0"/>
                        </a:spcAft>
                        <a:buNone/>
                      </a:pPr>
                      <a:endParaRPr sz="1600"/>
                    </a:p>
                  </a:txBody>
                  <a:tcPr marL="91467" marR="91467" marT="45733" marB="45733"/>
                </a:tc>
                <a:tc>
                  <a:txBody>
                    <a:bodyPr/>
                    <a:lstStyle/>
                    <a:p>
                      <a:pPr marL="0" marR="0" lvl="0" indent="0" algn="l" rtl="0">
                        <a:spcBef>
                          <a:spcPts val="0"/>
                        </a:spcBef>
                        <a:spcAft>
                          <a:spcPts val="0"/>
                        </a:spcAft>
                        <a:buNone/>
                      </a:pPr>
                      <a:endParaRPr sz="1600"/>
                    </a:p>
                  </a:txBody>
                  <a:tcPr marL="91467" marR="91467" marT="45733" marB="45733"/>
                </a:tc>
                <a:extLst>
                  <a:ext uri="{0D108BD9-81ED-4DB2-BD59-A6C34878D82A}">
                    <a16:rowId xmlns:a16="http://schemas.microsoft.com/office/drawing/2014/main" val="10004"/>
                  </a:ext>
                </a:extLst>
              </a:tr>
              <a:tr h="1005833">
                <a:tc vMerge="1">
                  <a:txBody>
                    <a:bodyPr/>
                    <a:lstStyle/>
                    <a:p>
                      <a:endParaRPr lang="en-US"/>
                    </a:p>
                  </a:txBody>
                  <a:tcPr/>
                </a:tc>
                <a:tc>
                  <a:txBody>
                    <a:bodyPr/>
                    <a:lstStyle/>
                    <a:p>
                      <a:pPr marL="25400" marR="0" lvl="0" indent="0" algn="l" rtl="0">
                        <a:lnSpc>
                          <a:spcPct val="100000"/>
                        </a:lnSpc>
                        <a:spcBef>
                          <a:spcPts val="0"/>
                        </a:spcBef>
                        <a:spcAft>
                          <a:spcPts val="0"/>
                        </a:spcAft>
                        <a:buNone/>
                      </a:pPr>
                      <a:r>
                        <a:rPr lang="en" sz="1600" b="1">
                          <a:solidFill>
                            <a:schemeClr val="dk2"/>
                          </a:solidFill>
                        </a:rPr>
                        <a:t>Elemen 4: Kepemimpinan dan Pengelolaan Sumber Daya </a:t>
                      </a:r>
                      <a:endParaRPr sz="1600" b="1" u="none" strike="noStrike" cap="none">
                        <a:solidFill>
                          <a:schemeClr val="dk2"/>
                        </a:solidFill>
                      </a:endParaRPr>
                    </a:p>
                  </a:txBody>
                  <a:tcPr marL="91467" marR="91467" marT="45733" marB="45733" anchor="ctr"/>
                </a:tc>
                <a:tc>
                  <a:txBody>
                    <a:bodyPr/>
                    <a:lstStyle/>
                    <a:p>
                      <a:pPr marL="0" marR="0" lvl="0" indent="0" algn="l" rtl="0">
                        <a:spcBef>
                          <a:spcPts val="0"/>
                        </a:spcBef>
                        <a:spcAft>
                          <a:spcPts val="0"/>
                        </a:spcAft>
                        <a:buNone/>
                      </a:pPr>
                      <a:endParaRPr sz="1600"/>
                    </a:p>
                  </a:txBody>
                  <a:tcPr marL="91467" marR="91467" marT="45733" marB="45733"/>
                </a:tc>
                <a:tc>
                  <a:txBody>
                    <a:bodyPr/>
                    <a:lstStyle/>
                    <a:p>
                      <a:pPr marL="0" marR="0" lvl="0" indent="0" algn="l" rtl="0">
                        <a:spcBef>
                          <a:spcPts val="0"/>
                        </a:spcBef>
                        <a:spcAft>
                          <a:spcPts val="0"/>
                        </a:spcAft>
                        <a:buNone/>
                      </a:pPr>
                      <a:endParaRPr sz="1600"/>
                    </a:p>
                  </a:txBody>
                  <a:tcPr marL="91467" marR="91467" marT="45733" marB="45733"/>
                </a:tc>
                <a:extLst>
                  <a:ext uri="{0D108BD9-81ED-4DB2-BD59-A6C34878D82A}">
                    <a16:rowId xmlns:a16="http://schemas.microsoft.com/office/drawing/2014/main" val="10005"/>
                  </a:ext>
                </a:extLst>
              </a:tr>
            </a:tbl>
          </a:graphicData>
        </a:graphic>
      </p:graphicFrame>
      <p:sp>
        <p:nvSpPr>
          <p:cNvPr id="2494" name="Google Shape;2494;p234"/>
          <p:cNvSpPr txBox="1">
            <a:spLocks noGrp="1"/>
          </p:cNvSpPr>
          <p:nvPr>
            <p:ph type="title"/>
          </p:nvPr>
        </p:nvSpPr>
        <p:spPr>
          <a:xfrm>
            <a:off x="0" y="0"/>
            <a:ext cx="12192000" cy="692800"/>
          </a:xfrm>
          <a:prstGeom prst="rect">
            <a:avLst/>
          </a:prstGeom>
          <a:solidFill>
            <a:srgbClr val="0C343D"/>
          </a:solidFill>
        </p:spPr>
        <p:txBody>
          <a:bodyPr spcFirstLastPara="1" vert="horz" wrap="square" lIns="91433" tIns="45700" rIns="91433" bIns="45700" rtlCol="0" anchor="t" anchorCtr="0">
            <a:noAutofit/>
          </a:bodyPr>
          <a:lstStyle/>
          <a:p>
            <a:pPr>
              <a:spcBef>
                <a:spcPts val="0"/>
              </a:spcBef>
            </a:pPr>
            <a:r>
              <a:rPr lang="en" sz="2400" b="1">
                <a:solidFill>
                  <a:schemeClr val="lt1"/>
                </a:solidFill>
              </a:rPr>
              <a:t>Untuk PAUD, masalah dan akar masalah dapat diidentifikasi dengan menganalisis indikator mana yang sudah baik dan yang belum baik berdasarkan elemen berikut</a:t>
            </a:r>
            <a:endParaRPr sz="2400" b="1">
              <a:solidFill>
                <a:schemeClr val="lt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498"/>
        <p:cNvGrpSpPr/>
        <p:nvPr/>
      </p:nvGrpSpPr>
      <p:grpSpPr>
        <a:xfrm>
          <a:off x="0" y="0"/>
          <a:ext cx="0" cy="0"/>
          <a:chOff x="0" y="0"/>
          <a:chExt cx="0" cy="0"/>
        </a:xfrm>
      </p:grpSpPr>
      <p:sp>
        <p:nvSpPr>
          <p:cNvPr id="2499" name="Google Shape;2499;p235"/>
          <p:cNvSpPr/>
          <p:nvPr/>
        </p:nvSpPr>
        <p:spPr>
          <a:xfrm>
            <a:off x="2092533" y="3013267"/>
            <a:ext cx="2107200" cy="20276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152396" indent="-143930">
              <a:buSzPts val="800"/>
              <a:buFont typeface="Roboto"/>
              <a:buChar char="●"/>
            </a:pPr>
            <a:r>
              <a:rPr lang="en" sz="1067">
                <a:latin typeface="Roboto"/>
                <a:ea typeface="Roboto"/>
                <a:cs typeface="Roboto"/>
                <a:sym typeface="Roboto"/>
              </a:rPr>
              <a:t>D.1.2 Kesesuaian rencana pembelajaran dengan tujuan pembelajaran dan asesmen</a:t>
            </a:r>
            <a:endParaRPr sz="1067">
              <a:latin typeface="Roboto"/>
              <a:ea typeface="Roboto"/>
              <a:cs typeface="Roboto"/>
              <a:sym typeface="Roboto"/>
            </a:endParaRPr>
          </a:p>
        </p:txBody>
      </p:sp>
      <p:sp>
        <p:nvSpPr>
          <p:cNvPr id="2500" name="Google Shape;2500;p235"/>
          <p:cNvSpPr/>
          <p:nvPr/>
        </p:nvSpPr>
        <p:spPr>
          <a:xfrm>
            <a:off x="234111" y="825900"/>
            <a:ext cx="1866000" cy="472000"/>
          </a:xfrm>
          <a:prstGeom prst="rect">
            <a:avLst/>
          </a:prstGeom>
          <a:solidFill>
            <a:srgbClr val="EA9999"/>
          </a:solidFill>
          <a:ln w="9525" cap="flat" cmpd="sng">
            <a:solidFill>
              <a:srgbClr val="990000"/>
            </a:solidFill>
            <a:prstDash val="solid"/>
            <a:round/>
            <a:headEnd type="none" w="sm" len="sm"/>
            <a:tailEnd type="none" w="sm" len="sm"/>
          </a:ln>
        </p:spPr>
        <p:txBody>
          <a:bodyPr spcFirstLastPara="1" wrap="square" lIns="121900" tIns="121900" rIns="121900" bIns="121900" anchor="ctr" anchorCtr="0">
            <a:noAutofit/>
          </a:bodyPr>
          <a:lstStyle/>
          <a:p>
            <a:pPr algn="ctr"/>
            <a:r>
              <a:rPr lang="en" sz="1067" b="1">
                <a:latin typeface="Roboto"/>
                <a:ea typeface="Roboto"/>
                <a:cs typeface="Roboto"/>
                <a:sym typeface="Roboto"/>
              </a:rPr>
              <a:t>Elemen 1</a:t>
            </a:r>
            <a:endParaRPr sz="1067" b="1">
              <a:latin typeface="Roboto"/>
              <a:ea typeface="Roboto"/>
              <a:cs typeface="Roboto"/>
              <a:sym typeface="Roboto"/>
            </a:endParaRPr>
          </a:p>
          <a:p>
            <a:pPr algn="ctr"/>
            <a:r>
              <a:rPr lang="en" sz="1067">
                <a:latin typeface="Roboto"/>
                <a:ea typeface="Roboto"/>
                <a:cs typeface="Roboto"/>
                <a:sym typeface="Roboto"/>
              </a:rPr>
              <a:t>Kualitas Proses Pembelajaran</a:t>
            </a:r>
            <a:endParaRPr sz="1067">
              <a:latin typeface="Roboto"/>
              <a:ea typeface="Roboto"/>
              <a:cs typeface="Roboto"/>
              <a:sym typeface="Roboto"/>
            </a:endParaRPr>
          </a:p>
        </p:txBody>
      </p:sp>
      <p:sp>
        <p:nvSpPr>
          <p:cNvPr id="2501" name="Google Shape;2501;p235"/>
          <p:cNvSpPr/>
          <p:nvPr/>
        </p:nvSpPr>
        <p:spPr>
          <a:xfrm>
            <a:off x="2092993" y="825900"/>
            <a:ext cx="2107200" cy="472000"/>
          </a:xfrm>
          <a:prstGeom prst="rect">
            <a:avLst/>
          </a:prstGeom>
          <a:solidFill>
            <a:srgbClr val="CCCCCC"/>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r>
              <a:rPr lang="en" sz="1067">
                <a:latin typeface="Roboto"/>
                <a:ea typeface="Roboto"/>
                <a:cs typeface="Roboto"/>
                <a:sym typeface="Roboto"/>
              </a:rPr>
              <a:t>Indikator </a:t>
            </a:r>
            <a:endParaRPr sz="1067">
              <a:latin typeface="Roboto"/>
              <a:ea typeface="Roboto"/>
              <a:cs typeface="Roboto"/>
              <a:sym typeface="Roboto"/>
            </a:endParaRPr>
          </a:p>
        </p:txBody>
      </p:sp>
      <p:sp>
        <p:nvSpPr>
          <p:cNvPr id="2502" name="Google Shape;2502;p235"/>
          <p:cNvSpPr txBox="1"/>
          <p:nvPr/>
        </p:nvSpPr>
        <p:spPr>
          <a:xfrm>
            <a:off x="644200" y="381633"/>
            <a:ext cx="2713200" cy="342800"/>
          </a:xfrm>
          <a:prstGeom prst="rect">
            <a:avLst/>
          </a:prstGeom>
          <a:noFill/>
          <a:ln>
            <a:noFill/>
          </a:ln>
        </p:spPr>
        <p:txBody>
          <a:bodyPr spcFirstLastPara="1" wrap="square" lIns="121900" tIns="121900" rIns="121900" bIns="121900" anchor="t" anchorCtr="0">
            <a:noAutofit/>
          </a:bodyPr>
          <a:lstStyle/>
          <a:p>
            <a:r>
              <a:rPr lang="en" sz="1333" b="1" i="1">
                <a:solidFill>
                  <a:srgbClr val="134F5C"/>
                </a:solidFill>
                <a:latin typeface="Roboto"/>
                <a:ea typeface="Roboto"/>
                <a:cs typeface="Roboto"/>
                <a:sym typeface="Roboto"/>
              </a:rPr>
              <a:t>Ilustrasi untuk Satuan PSP</a:t>
            </a:r>
            <a:endParaRPr sz="1333" b="1" i="1">
              <a:solidFill>
                <a:srgbClr val="134F5C"/>
              </a:solidFill>
              <a:latin typeface="Roboto"/>
              <a:ea typeface="Roboto"/>
              <a:cs typeface="Roboto"/>
              <a:sym typeface="Roboto"/>
            </a:endParaRPr>
          </a:p>
        </p:txBody>
      </p:sp>
      <p:sp>
        <p:nvSpPr>
          <p:cNvPr id="2503" name="Google Shape;2503;p235"/>
          <p:cNvSpPr/>
          <p:nvPr/>
        </p:nvSpPr>
        <p:spPr>
          <a:xfrm>
            <a:off x="4200623" y="1297900"/>
            <a:ext cx="2713200" cy="17052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r>
              <a:rPr lang="en" sz="1067">
                <a:solidFill>
                  <a:schemeClr val="dk1"/>
                </a:solidFill>
                <a:latin typeface="Roboto"/>
                <a:ea typeface="Roboto"/>
                <a:cs typeface="Roboto"/>
                <a:sym typeface="Roboto"/>
              </a:rPr>
              <a:t>Satuan sudah memiliki:</a:t>
            </a:r>
            <a:endParaRPr sz="1067">
              <a:solidFill>
                <a:schemeClr val="dk1"/>
              </a:solidFill>
              <a:latin typeface="Roboto"/>
              <a:ea typeface="Roboto"/>
              <a:cs typeface="Roboto"/>
              <a:sym typeface="Roboto"/>
            </a:endParaRPr>
          </a:p>
          <a:p>
            <a:pPr marL="304792" indent="-220128">
              <a:buClr>
                <a:schemeClr val="dk1"/>
              </a:buClr>
              <a:buSzPts val="800"/>
              <a:buFont typeface="Roboto"/>
              <a:buChar char="❏"/>
            </a:pPr>
            <a:r>
              <a:rPr lang="en" sz="1067">
                <a:solidFill>
                  <a:schemeClr val="dk1"/>
                </a:solidFill>
                <a:latin typeface="Roboto"/>
                <a:ea typeface="Roboto"/>
                <a:cs typeface="Roboto"/>
                <a:sym typeface="Roboto"/>
              </a:rPr>
              <a:t>dokumen RPPH</a:t>
            </a:r>
            <a:endParaRPr sz="1067">
              <a:solidFill>
                <a:schemeClr val="dk1"/>
              </a:solidFill>
              <a:latin typeface="Roboto"/>
              <a:ea typeface="Roboto"/>
              <a:cs typeface="Roboto"/>
              <a:sym typeface="Roboto"/>
            </a:endParaRPr>
          </a:p>
          <a:p>
            <a:pPr marL="304792" indent="-220128">
              <a:buClr>
                <a:schemeClr val="dk1"/>
              </a:buClr>
              <a:buSzPts val="800"/>
              <a:buFont typeface="Roboto"/>
              <a:buChar char="❏"/>
            </a:pPr>
            <a:r>
              <a:rPr lang="en" sz="1067">
                <a:solidFill>
                  <a:schemeClr val="dk1"/>
                </a:solidFill>
                <a:latin typeface="Roboto"/>
                <a:ea typeface="Roboto"/>
                <a:cs typeface="Roboto"/>
                <a:sym typeface="Roboto"/>
              </a:rPr>
              <a:t>dokumen RPPM</a:t>
            </a:r>
            <a:endParaRPr sz="1067">
              <a:solidFill>
                <a:schemeClr val="dk1"/>
              </a:solidFill>
              <a:latin typeface="Roboto"/>
              <a:ea typeface="Roboto"/>
              <a:cs typeface="Roboto"/>
              <a:sym typeface="Roboto"/>
            </a:endParaRPr>
          </a:p>
          <a:p>
            <a:pPr marL="304792" indent="-220128">
              <a:buClr>
                <a:schemeClr val="dk1"/>
              </a:buClr>
              <a:buSzPts val="800"/>
              <a:buFont typeface="Roboto"/>
              <a:buChar char="❏"/>
            </a:pPr>
            <a:r>
              <a:rPr lang="en" sz="1067">
                <a:solidFill>
                  <a:schemeClr val="dk1"/>
                </a:solidFill>
                <a:latin typeface="Roboto"/>
                <a:ea typeface="Roboto"/>
                <a:cs typeface="Roboto"/>
                <a:sym typeface="Roboto"/>
              </a:rPr>
              <a:t>dokumen Prosem</a:t>
            </a:r>
            <a:endParaRPr sz="1067">
              <a:solidFill>
                <a:schemeClr val="dk1"/>
              </a:solidFill>
              <a:latin typeface="Roboto"/>
              <a:ea typeface="Roboto"/>
              <a:cs typeface="Roboto"/>
              <a:sym typeface="Roboto"/>
            </a:endParaRPr>
          </a:p>
          <a:p>
            <a:pPr marL="304792" indent="-220128">
              <a:buClr>
                <a:schemeClr val="dk1"/>
              </a:buClr>
              <a:buSzPts val="800"/>
              <a:buFont typeface="Roboto"/>
              <a:buChar char="❏"/>
            </a:pPr>
            <a:r>
              <a:rPr lang="en" sz="1067">
                <a:solidFill>
                  <a:schemeClr val="dk1"/>
                </a:solidFill>
                <a:latin typeface="Roboto"/>
                <a:ea typeface="Roboto"/>
                <a:cs typeface="Roboto"/>
                <a:sym typeface="Roboto"/>
              </a:rPr>
              <a:t>acuan kurikulum yang merujuk pada standar nasional, campuran standar nasional dan internasional, atau campuran standar nasional dan lokal</a:t>
            </a:r>
            <a:endParaRPr sz="1067">
              <a:solidFill>
                <a:schemeClr val="dk1"/>
              </a:solidFill>
              <a:latin typeface="Roboto"/>
              <a:ea typeface="Roboto"/>
              <a:cs typeface="Roboto"/>
              <a:sym typeface="Roboto"/>
            </a:endParaRPr>
          </a:p>
        </p:txBody>
      </p:sp>
      <p:sp>
        <p:nvSpPr>
          <p:cNvPr id="2504" name="Google Shape;2504;p235"/>
          <p:cNvSpPr/>
          <p:nvPr/>
        </p:nvSpPr>
        <p:spPr>
          <a:xfrm>
            <a:off x="4200789" y="825900"/>
            <a:ext cx="2713200" cy="472000"/>
          </a:xfrm>
          <a:prstGeom prst="rect">
            <a:avLst/>
          </a:prstGeom>
          <a:solidFill>
            <a:srgbClr val="CCCCCC"/>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r>
              <a:rPr lang="en" sz="1067">
                <a:latin typeface="Roboto"/>
                <a:ea typeface="Roboto"/>
                <a:cs typeface="Roboto"/>
                <a:sym typeface="Roboto"/>
              </a:rPr>
              <a:t>Definisi Konseptual/Objektif</a:t>
            </a:r>
            <a:endParaRPr sz="1067">
              <a:latin typeface="Roboto"/>
              <a:ea typeface="Roboto"/>
              <a:cs typeface="Roboto"/>
              <a:sym typeface="Roboto"/>
            </a:endParaRPr>
          </a:p>
        </p:txBody>
      </p:sp>
      <p:sp>
        <p:nvSpPr>
          <p:cNvPr id="2505" name="Google Shape;2505;p235"/>
          <p:cNvSpPr/>
          <p:nvPr/>
        </p:nvSpPr>
        <p:spPr>
          <a:xfrm>
            <a:off x="6914288" y="1297900"/>
            <a:ext cx="2410400" cy="17052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r>
              <a:rPr lang="en" sz="1067">
                <a:solidFill>
                  <a:schemeClr val="dk1"/>
                </a:solidFill>
                <a:latin typeface="Roboto"/>
                <a:ea typeface="Roboto"/>
                <a:cs typeface="Roboto"/>
                <a:sym typeface="Roboto"/>
              </a:rPr>
              <a:t>Perlu Pengembangan/</a:t>
            </a:r>
            <a:endParaRPr sz="1067">
              <a:solidFill>
                <a:schemeClr val="dk1"/>
              </a:solidFill>
              <a:latin typeface="Roboto"/>
              <a:ea typeface="Roboto"/>
              <a:cs typeface="Roboto"/>
              <a:sym typeface="Roboto"/>
            </a:endParaRPr>
          </a:p>
          <a:p>
            <a:pPr algn="ctr"/>
            <a:r>
              <a:rPr lang="en" sz="1067">
                <a:solidFill>
                  <a:schemeClr val="dk1"/>
                </a:solidFill>
                <a:latin typeface="Roboto"/>
                <a:ea typeface="Roboto"/>
                <a:cs typeface="Roboto"/>
                <a:sym typeface="Roboto"/>
              </a:rPr>
              <a:t>Pra-Kondusif/Kondusif/Prima</a:t>
            </a:r>
            <a:endParaRPr sz="1067">
              <a:solidFill>
                <a:schemeClr val="dk1"/>
              </a:solidFill>
              <a:latin typeface="Roboto"/>
              <a:ea typeface="Roboto"/>
              <a:cs typeface="Roboto"/>
              <a:sym typeface="Roboto"/>
            </a:endParaRPr>
          </a:p>
          <a:p>
            <a:pPr algn="ctr"/>
            <a:endParaRPr sz="1067">
              <a:solidFill>
                <a:schemeClr val="dk1"/>
              </a:solidFill>
              <a:latin typeface="Roboto"/>
              <a:ea typeface="Roboto"/>
              <a:cs typeface="Roboto"/>
              <a:sym typeface="Roboto"/>
            </a:endParaRPr>
          </a:p>
          <a:p>
            <a:pPr algn="ctr"/>
            <a:r>
              <a:rPr lang="en" sz="1067" b="1">
                <a:solidFill>
                  <a:srgbClr val="BF9000"/>
                </a:solidFill>
                <a:latin typeface="Roboto"/>
                <a:ea typeface="Roboto"/>
                <a:cs typeface="Roboto"/>
                <a:sym typeface="Roboto"/>
              </a:rPr>
              <a:t>HASIL: KONDUSIF</a:t>
            </a:r>
            <a:endParaRPr sz="1067" b="1">
              <a:solidFill>
                <a:srgbClr val="BF9000"/>
              </a:solidFill>
              <a:latin typeface="Roboto"/>
              <a:ea typeface="Roboto"/>
              <a:cs typeface="Roboto"/>
              <a:sym typeface="Roboto"/>
            </a:endParaRPr>
          </a:p>
          <a:p>
            <a:pPr algn="ctr"/>
            <a:r>
              <a:rPr lang="en" sz="1067">
                <a:solidFill>
                  <a:schemeClr val="dk1"/>
                </a:solidFill>
                <a:latin typeface="Roboto"/>
                <a:ea typeface="Roboto"/>
                <a:cs typeface="Roboto"/>
                <a:sym typeface="Roboto"/>
              </a:rPr>
              <a:t>(Satuan sudah memiliki 2 dari 3 dokumen perencanaan pembelajaran dan memiliki acuan kurikulum yang merujuk pada standar nasional)</a:t>
            </a:r>
            <a:endParaRPr sz="1067">
              <a:solidFill>
                <a:schemeClr val="dk1"/>
              </a:solidFill>
              <a:latin typeface="Roboto"/>
              <a:ea typeface="Roboto"/>
              <a:cs typeface="Roboto"/>
              <a:sym typeface="Roboto"/>
            </a:endParaRPr>
          </a:p>
        </p:txBody>
      </p:sp>
      <p:sp>
        <p:nvSpPr>
          <p:cNvPr id="2506" name="Google Shape;2506;p235"/>
          <p:cNvSpPr/>
          <p:nvPr/>
        </p:nvSpPr>
        <p:spPr>
          <a:xfrm>
            <a:off x="6914435" y="825900"/>
            <a:ext cx="2410400" cy="472000"/>
          </a:xfrm>
          <a:prstGeom prst="rect">
            <a:avLst/>
          </a:prstGeom>
          <a:solidFill>
            <a:srgbClr val="CCCCCC"/>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r>
              <a:rPr lang="en" sz="1067">
                <a:latin typeface="Roboto"/>
                <a:ea typeface="Roboto"/>
                <a:cs typeface="Roboto"/>
                <a:sym typeface="Roboto"/>
              </a:rPr>
              <a:t>Hasil Satuan -- (Skor)</a:t>
            </a:r>
            <a:endParaRPr sz="1067">
              <a:latin typeface="Roboto"/>
              <a:ea typeface="Roboto"/>
              <a:cs typeface="Roboto"/>
              <a:sym typeface="Roboto"/>
            </a:endParaRPr>
          </a:p>
        </p:txBody>
      </p:sp>
      <p:sp>
        <p:nvSpPr>
          <p:cNvPr id="2507" name="Google Shape;2507;p235"/>
          <p:cNvSpPr/>
          <p:nvPr/>
        </p:nvSpPr>
        <p:spPr>
          <a:xfrm>
            <a:off x="9326171" y="825933"/>
            <a:ext cx="2410400" cy="472000"/>
          </a:xfrm>
          <a:prstGeom prst="rect">
            <a:avLst/>
          </a:prstGeom>
          <a:solidFill>
            <a:srgbClr val="CCCCCC"/>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r>
              <a:rPr lang="en" sz="1067">
                <a:latin typeface="Roboto"/>
                <a:ea typeface="Roboto"/>
                <a:cs typeface="Roboto"/>
                <a:sym typeface="Roboto"/>
              </a:rPr>
              <a:t>Rencana Perbaikan ke Depan (untuk diisi satuan) </a:t>
            </a:r>
            <a:endParaRPr sz="1067">
              <a:latin typeface="Roboto"/>
              <a:ea typeface="Roboto"/>
              <a:cs typeface="Roboto"/>
              <a:sym typeface="Roboto"/>
            </a:endParaRPr>
          </a:p>
        </p:txBody>
      </p:sp>
      <p:sp>
        <p:nvSpPr>
          <p:cNvPr id="2508" name="Google Shape;2508;p235"/>
          <p:cNvSpPr/>
          <p:nvPr/>
        </p:nvSpPr>
        <p:spPr>
          <a:xfrm>
            <a:off x="4200200" y="3013267"/>
            <a:ext cx="2713200" cy="20276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r>
              <a:rPr lang="en" sz="1067">
                <a:solidFill>
                  <a:schemeClr val="dk1"/>
                </a:solidFill>
                <a:latin typeface="Roboto"/>
                <a:ea typeface="Roboto"/>
                <a:cs typeface="Roboto"/>
                <a:sym typeface="Roboto"/>
              </a:rPr>
              <a:t>Satuan sudah memiliki:</a:t>
            </a:r>
            <a:endParaRPr sz="1067">
              <a:solidFill>
                <a:schemeClr val="dk1"/>
              </a:solidFill>
              <a:latin typeface="Roboto"/>
              <a:ea typeface="Roboto"/>
              <a:cs typeface="Roboto"/>
              <a:sym typeface="Roboto"/>
            </a:endParaRPr>
          </a:p>
          <a:p>
            <a:pPr marL="304792" indent="-220128">
              <a:buClr>
                <a:schemeClr val="dk1"/>
              </a:buClr>
              <a:buSzPts val="800"/>
              <a:buFont typeface="Roboto"/>
              <a:buChar char="❏"/>
            </a:pPr>
            <a:r>
              <a:rPr lang="en" sz="1067">
                <a:solidFill>
                  <a:schemeClr val="dk1"/>
                </a:solidFill>
                <a:latin typeface="Roboto"/>
                <a:ea typeface="Roboto"/>
                <a:cs typeface="Roboto"/>
                <a:sym typeface="Roboto"/>
              </a:rPr>
              <a:t>kelengkapan komponen esensial di dalam dokumen RPPH, RPPM, dan Prosem (tema, kompetensi dasar, rencana kegiatan, dll.)</a:t>
            </a:r>
            <a:endParaRPr sz="1067">
              <a:solidFill>
                <a:schemeClr val="dk1"/>
              </a:solidFill>
              <a:latin typeface="Roboto"/>
              <a:ea typeface="Roboto"/>
              <a:cs typeface="Roboto"/>
              <a:sym typeface="Roboto"/>
            </a:endParaRPr>
          </a:p>
          <a:p>
            <a:pPr marL="304792" indent="-220128">
              <a:buClr>
                <a:schemeClr val="dk1"/>
              </a:buClr>
              <a:buSzPts val="800"/>
              <a:buFont typeface="Roboto"/>
              <a:buChar char="❏"/>
            </a:pPr>
            <a:r>
              <a:rPr lang="en" sz="1067">
                <a:solidFill>
                  <a:schemeClr val="dk1"/>
                </a:solidFill>
                <a:latin typeface="Roboto"/>
                <a:ea typeface="Roboto"/>
                <a:cs typeface="Roboto"/>
                <a:sym typeface="Roboto"/>
              </a:rPr>
              <a:t>adanya alur penyusunan yang selaras dari Prosem, RPPM, hingga RPPH</a:t>
            </a:r>
            <a:endParaRPr sz="1067">
              <a:solidFill>
                <a:schemeClr val="dk1"/>
              </a:solidFill>
              <a:latin typeface="Roboto"/>
              <a:ea typeface="Roboto"/>
              <a:cs typeface="Roboto"/>
              <a:sym typeface="Roboto"/>
            </a:endParaRPr>
          </a:p>
          <a:p>
            <a:pPr marL="304792" indent="-220128">
              <a:buClr>
                <a:schemeClr val="dk1"/>
              </a:buClr>
              <a:buSzPts val="800"/>
              <a:buFont typeface="Roboto"/>
              <a:buChar char="❏"/>
            </a:pPr>
            <a:r>
              <a:rPr lang="en" sz="1067">
                <a:solidFill>
                  <a:schemeClr val="dk1"/>
                </a:solidFill>
                <a:latin typeface="Roboto"/>
                <a:ea typeface="Roboto"/>
                <a:cs typeface="Roboto"/>
                <a:sym typeface="Roboto"/>
              </a:rPr>
              <a:t>keterkaitan yang jelas antara tujuan pembelajaran dengan kegiatan dan bentuk asesmen</a:t>
            </a:r>
            <a:endParaRPr sz="1067">
              <a:solidFill>
                <a:schemeClr val="dk1"/>
              </a:solidFill>
              <a:latin typeface="Roboto"/>
              <a:ea typeface="Roboto"/>
              <a:cs typeface="Roboto"/>
              <a:sym typeface="Roboto"/>
            </a:endParaRPr>
          </a:p>
        </p:txBody>
      </p:sp>
      <p:sp>
        <p:nvSpPr>
          <p:cNvPr id="2509" name="Google Shape;2509;p235"/>
          <p:cNvSpPr/>
          <p:nvPr/>
        </p:nvSpPr>
        <p:spPr>
          <a:xfrm>
            <a:off x="6913899" y="3013267"/>
            <a:ext cx="2564800" cy="20276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r>
              <a:rPr lang="en" sz="1067">
                <a:solidFill>
                  <a:schemeClr val="dk1"/>
                </a:solidFill>
                <a:latin typeface="Roboto"/>
                <a:ea typeface="Roboto"/>
                <a:cs typeface="Roboto"/>
                <a:sym typeface="Roboto"/>
              </a:rPr>
              <a:t>Perlu Pengembangan/</a:t>
            </a:r>
            <a:endParaRPr sz="1067">
              <a:solidFill>
                <a:schemeClr val="dk1"/>
              </a:solidFill>
              <a:latin typeface="Roboto"/>
              <a:ea typeface="Roboto"/>
              <a:cs typeface="Roboto"/>
              <a:sym typeface="Roboto"/>
            </a:endParaRPr>
          </a:p>
          <a:p>
            <a:pPr algn="ctr"/>
            <a:r>
              <a:rPr lang="en" sz="1067">
                <a:solidFill>
                  <a:schemeClr val="dk1"/>
                </a:solidFill>
                <a:latin typeface="Roboto"/>
                <a:ea typeface="Roboto"/>
                <a:cs typeface="Roboto"/>
                <a:sym typeface="Roboto"/>
              </a:rPr>
              <a:t>Pra-Kondusif/Kondusif/Prima</a:t>
            </a:r>
            <a:endParaRPr sz="1067">
              <a:solidFill>
                <a:schemeClr val="dk1"/>
              </a:solidFill>
              <a:latin typeface="Roboto"/>
              <a:ea typeface="Roboto"/>
              <a:cs typeface="Roboto"/>
              <a:sym typeface="Roboto"/>
            </a:endParaRPr>
          </a:p>
          <a:p>
            <a:pPr algn="ctr"/>
            <a:endParaRPr sz="1067">
              <a:solidFill>
                <a:schemeClr val="dk1"/>
              </a:solidFill>
              <a:latin typeface="Roboto"/>
              <a:ea typeface="Roboto"/>
              <a:cs typeface="Roboto"/>
              <a:sym typeface="Roboto"/>
            </a:endParaRPr>
          </a:p>
          <a:p>
            <a:pPr algn="ctr"/>
            <a:r>
              <a:rPr lang="en" sz="1067" b="1">
                <a:solidFill>
                  <a:srgbClr val="E06666"/>
                </a:solidFill>
                <a:latin typeface="Roboto"/>
                <a:ea typeface="Roboto"/>
                <a:cs typeface="Roboto"/>
                <a:sym typeface="Roboto"/>
              </a:rPr>
              <a:t>HASIL: PRA-KONDUSIF</a:t>
            </a:r>
            <a:endParaRPr sz="1067" b="1">
              <a:solidFill>
                <a:srgbClr val="E06666"/>
              </a:solidFill>
              <a:latin typeface="Roboto"/>
              <a:ea typeface="Roboto"/>
              <a:cs typeface="Roboto"/>
              <a:sym typeface="Roboto"/>
            </a:endParaRPr>
          </a:p>
          <a:p>
            <a:pPr algn="ctr"/>
            <a:r>
              <a:rPr lang="en" sz="1067">
                <a:solidFill>
                  <a:schemeClr val="dk1"/>
                </a:solidFill>
                <a:latin typeface="Roboto"/>
                <a:ea typeface="Roboto"/>
                <a:cs typeface="Roboto"/>
                <a:sym typeface="Roboto"/>
              </a:rPr>
              <a:t>Satuan memiliki kelengkapan komponen di dalam Program Semester, RPPM, dan RPPH. Namun belum adanya alur penyusunan yang selaras antar dokumen dan keterkaitan yang jelas antara tujuan pembelajaran dengan kegiatan dan bentuk asesmen di dalam RPPH</a:t>
            </a:r>
            <a:endParaRPr sz="1067">
              <a:solidFill>
                <a:schemeClr val="dk1"/>
              </a:solidFill>
              <a:latin typeface="Roboto"/>
              <a:ea typeface="Roboto"/>
              <a:cs typeface="Roboto"/>
              <a:sym typeface="Roboto"/>
            </a:endParaRPr>
          </a:p>
        </p:txBody>
      </p:sp>
      <p:sp>
        <p:nvSpPr>
          <p:cNvPr id="2510" name="Google Shape;2510;p235"/>
          <p:cNvSpPr/>
          <p:nvPr/>
        </p:nvSpPr>
        <p:spPr>
          <a:xfrm>
            <a:off x="2092533" y="5040867"/>
            <a:ext cx="2107200" cy="15196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152396" indent="-143930">
              <a:buSzPts val="800"/>
              <a:buFont typeface="Roboto"/>
              <a:buChar char="●"/>
            </a:pPr>
            <a:r>
              <a:rPr lang="en" sz="1067">
                <a:latin typeface="Roboto"/>
                <a:ea typeface="Roboto"/>
                <a:cs typeface="Roboto"/>
                <a:sym typeface="Roboto"/>
              </a:rPr>
              <a:t>D.1.3 Pengaturan ruang kelas</a:t>
            </a:r>
            <a:endParaRPr sz="1067">
              <a:latin typeface="Roboto"/>
              <a:ea typeface="Roboto"/>
              <a:cs typeface="Roboto"/>
              <a:sym typeface="Roboto"/>
            </a:endParaRPr>
          </a:p>
        </p:txBody>
      </p:sp>
      <p:sp>
        <p:nvSpPr>
          <p:cNvPr id="2511" name="Google Shape;2511;p235"/>
          <p:cNvSpPr/>
          <p:nvPr/>
        </p:nvSpPr>
        <p:spPr>
          <a:xfrm>
            <a:off x="4200200" y="5040867"/>
            <a:ext cx="2713200" cy="15196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r>
              <a:rPr lang="en" sz="1067">
                <a:solidFill>
                  <a:schemeClr val="dk1"/>
                </a:solidFill>
                <a:latin typeface="Roboto"/>
                <a:ea typeface="Roboto"/>
                <a:cs typeface="Roboto"/>
                <a:sym typeface="Roboto"/>
              </a:rPr>
              <a:t>Pada saat PTM, satuan PAUD dan pendidik menyediakan:</a:t>
            </a:r>
            <a:endParaRPr sz="1067">
              <a:solidFill>
                <a:schemeClr val="dk1"/>
              </a:solidFill>
              <a:latin typeface="Roboto"/>
              <a:ea typeface="Roboto"/>
              <a:cs typeface="Roboto"/>
              <a:sym typeface="Roboto"/>
            </a:endParaRPr>
          </a:p>
          <a:p>
            <a:pPr marL="304792" indent="-220128">
              <a:buClr>
                <a:schemeClr val="dk1"/>
              </a:buClr>
              <a:buSzPts val="800"/>
              <a:buFont typeface="Roboto"/>
              <a:buChar char="❏"/>
            </a:pPr>
            <a:r>
              <a:rPr lang="en" sz="1067">
                <a:solidFill>
                  <a:schemeClr val="dk1"/>
                </a:solidFill>
                <a:latin typeface="Roboto"/>
                <a:ea typeface="Roboto"/>
                <a:cs typeface="Roboto"/>
                <a:sym typeface="Roboto"/>
              </a:rPr>
              <a:t>tempat belajar, bermain, dan bersosialisasi yang aman dan nyaman bagi anak</a:t>
            </a:r>
            <a:endParaRPr sz="1067">
              <a:solidFill>
                <a:schemeClr val="dk1"/>
              </a:solidFill>
              <a:latin typeface="Roboto"/>
              <a:ea typeface="Roboto"/>
              <a:cs typeface="Roboto"/>
              <a:sym typeface="Roboto"/>
            </a:endParaRPr>
          </a:p>
          <a:p>
            <a:pPr marL="304792" indent="-220128">
              <a:buClr>
                <a:schemeClr val="dk1"/>
              </a:buClr>
              <a:buSzPts val="800"/>
              <a:buFont typeface="Roboto"/>
              <a:buChar char="❏"/>
            </a:pPr>
            <a:r>
              <a:rPr lang="en" sz="1067">
                <a:solidFill>
                  <a:schemeClr val="dk1"/>
                </a:solidFill>
                <a:latin typeface="Roboto"/>
                <a:ea typeface="Roboto"/>
                <a:cs typeface="Roboto"/>
                <a:sym typeface="Roboto"/>
              </a:rPr>
              <a:t>perangkat ajar yang dibutuhkan untuk pembelajaran di dalam kelas maupun di luar kelas</a:t>
            </a:r>
            <a:endParaRPr sz="1067">
              <a:solidFill>
                <a:schemeClr val="dk1"/>
              </a:solidFill>
              <a:latin typeface="Roboto"/>
              <a:ea typeface="Roboto"/>
              <a:cs typeface="Roboto"/>
              <a:sym typeface="Roboto"/>
            </a:endParaRPr>
          </a:p>
        </p:txBody>
      </p:sp>
      <p:sp>
        <p:nvSpPr>
          <p:cNvPr id="2512" name="Google Shape;2512;p235"/>
          <p:cNvSpPr/>
          <p:nvPr/>
        </p:nvSpPr>
        <p:spPr>
          <a:xfrm>
            <a:off x="6913913" y="5040867"/>
            <a:ext cx="2410400" cy="15196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r>
              <a:rPr lang="en" sz="1067">
                <a:solidFill>
                  <a:schemeClr val="dk1"/>
                </a:solidFill>
                <a:latin typeface="Roboto"/>
                <a:ea typeface="Roboto"/>
                <a:cs typeface="Roboto"/>
                <a:sym typeface="Roboto"/>
              </a:rPr>
              <a:t>Perlu Pengembangan/</a:t>
            </a:r>
            <a:endParaRPr sz="1067">
              <a:solidFill>
                <a:schemeClr val="dk1"/>
              </a:solidFill>
              <a:latin typeface="Roboto"/>
              <a:ea typeface="Roboto"/>
              <a:cs typeface="Roboto"/>
              <a:sym typeface="Roboto"/>
            </a:endParaRPr>
          </a:p>
          <a:p>
            <a:pPr algn="ctr"/>
            <a:r>
              <a:rPr lang="en" sz="1067">
                <a:solidFill>
                  <a:schemeClr val="dk1"/>
                </a:solidFill>
                <a:latin typeface="Roboto"/>
                <a:ea typeface="Roboto"/>
                <a:cs typeface="Roboto"/>
                <a:sym typeface="Roboto"/>
              </a:rPr>
              <a:t>Pra-Kondusif/Kondusif/Prima</a:t>
            </a:r>
            <a:endParaRPr sz="1067">
              <a:solidFill>
                <a:schemeClr val="dk1"/>
              </a:solidFill>
              <a:latin typeface="Roboto"/>
              <a:ea typeface="Roboto"/>
              <a:cs typeface="Roboto"/>
              <a:sym typeface="Roboto"/>
            </a:endParaRPr>
          </a:p>
          <a:p>
            <a:pPr algn="ctr"/>
            <a:endParaRPr sz="1067">
              <a:solidFill>
                <a:schemeClr val="dk1"/>
              </a:solidFill>
              <a:latin typeface="Roboto"/>
              <a:ea typeface="Roboto"/>
              <a:cs typeface="Roboto"/>
              <a:sym typeface="Roboto"/>
            </a:endParaRPr>
          </a:p>
          <a:p>
            <a:pPr algn="ctr"/>
            <a:r>
              <a:rPr lang="en" sz="1067" b="1">
                <a:solidFill>
                  <a:srgbClr val="38761D"/>
                </a:solidFill>
                <a:latin typeface="Roboto"/>
                <a:ea typeface="Roboto"/>
                <a:cs typeface="Roboto"/>
                <a:sym typeface="Roboto"/>
              </a:rPr>
              <a:t>HASIL: PRIMA</a:t>
            </a:r>
            <a:endParaRPr sz="1067" b="1">
              <a:solidFill>
                <a:srgbClr val="38761D"/>
              </a:solidFill>
              <a:latin typeface="Roboto"/>
              <a:ea typeface="Roboto"/>
              <a:cs typeface="Roboto"/>
              <a:sym typeface="Roboto"/>
            </a:endParaRPr>
          </a:p>
          <a:p>
            <a:pPr algn="ctr"/>
            <a:r>
              <a:rPr lang="en" sz="1067">
                <a:solidFill>
                  <a:schemeClr val="dk1"/>
                </a:solidFill>
                <a:latin typeface="Roboto"/>
                <a:ea typeface="Roboto"/>
                <a:cs typeface="Roboto"/>
                <a:sym typeface="Roboto"/>
              </a:rPr>
              <a:t>(Satuan pendidikan sudah menggunakan pengaturan ruang dan pemanfaatan lingkungan sekitar sebagai bagian dari proses pembelajaran)</a:t>
            </a:r>
            <a:endParaRPr sz="1067">
              <a:solidFill>
                <a:schemeClr val="dk1"/>
              </a:solidFill>
              <a:latin typeface="Roboto"/>
              <a:ea typeface="Roboto"/>
              <a:cs typeface="Roboto"/>
              <a:sym typeface="Roboto"/>
            </a:endParaRPr>
          </a:p>
        </p:txBody>
      </p:sp>
      <p:sp>
        <p:nvSpPr>
          <p:cNvPr id="2513" name="Google Shape;2513;p235"/>
          <p:cNvSpPr/>
          <p:nvPr/>
        </p:nvSpPr>
        <p:spPr>
          <a:xfrm>
            <a:off x="9325657" y="5040867"/>
            <a:ext cx="2410400" cy="15196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endParaRPr sz="1067">
              <a:latin typeface="Roboto"/>
              <a:ea typeface="Roboto"/>
              <a:cs typeface="Roboto"/>
              <a:sym typeface="Roboto"/>
            </a:endParaRPr>
          </a:p>
        </p:txBody>
      </p:sp>
      <p:sp>
        <p:nvSpPr>
          <p:cNvPr id="2514" name="Google Shape;2514;p235"/>
          <p:cNvSpPr txBox="1"/>
          <p:nvPr/>
        </p:nvSpPr>
        <p:spPr>
          <a:xfrm>
            <a:off x="9664400" y="233567"/>
            <a:ext cx="2397600" cy="389746"/>
          </a:xfrm>
          <a:prstGeom prst="rect">
            <a:avLst/>
          </a:prstGeom>
          <a:noFill/>
          <a:ln w="9525" cap="flat" cmpd="sng">
            <a:solidFill>
              <a:srgbClr val="9E9E9E"/>
            </a:solidFill>
            <a:prstDash val="dash"/>
            <a:round/>
            <a:headEnd type="none" w="sm" len="sm"/>
            <a:tailEnd type="none" w="sm" len="sm"/>
          </a:ln>
        </p:spPr>
        <p:txBody>
          <a:bodyPr spcFirstLastPara="1" wrap="square" lIns="121900" tIns="121900" rIns="121900" bIns="121900" anchor="t" anchorCtr="0">
            <a:spAutoFit/>
          </a:bodyPr>
          <a:lstStyle/>
          <a:p>
            <a:r>
              <a:rPr lang="en" sz="933" i="1"/>
              <a:t>List deskriptor tersedia untuk rujukan satuan </a:t>
            </a:r>
            <a:endParaRPr sz="933" i="1"/>
          </a:p>
        </p:txBody>
      </p:sp>
      <p:sp>
        <p:nvSpPr>
          <p:cNvPr id="2515" name="Google Shape;2515;p235"/>
          <p:cNvSpPr/>
          <p:nvPr/>
        </p:nvSpPr>
        <p:spPr>
          <a:xfrm>
            <a:off x="75637" y="589635"/>
            <a:ext cx="561200" cy="561200"/>
          </a:xfrm>
          <a:prstGeom prst="ellipse">
            <a:avLst/>
          </a:prstGeom>
          <a:solidFill>
            <a:srgbClr val="980000"/>
          </a:solidFill>
          <a:ln w="38100" cap="flat" cmpd="sng">
            <a:solidFill>
              <a:srgbClr val="FFFFFF"/>
            </a:solidFill>
            <a:prstDash val="solid"/>
            <a:round/>
            <a:headEnd type="none" w="sm" len="sm"/>
            <a:tailEnd type="none" w="sm" len="sm"/>
          </a:ln>
        </p:spPr>
        <p:txBody>
          <a:bodyPr spcFirstLastPara="1" wrap="square" lIns="121900" tIns="60933" rIns="121900" bIns="60933" anchor="ctr" anchorCtr="0">
            <a:noAutofit/>
          </a:bodyPr>
          <a:lstStyle/>
          <a:p>
            <a:pPr algn="ctr">
              <a:buClr>
                <a:srgbClr val="000000"/>
              </a:buClr>
              <a:buSzPts val="1400"/>
            </a:pPr>
            <a:endParaRPr sz="1867">
              <a:solidFill>
                <a:srgbClr val="FFFFFF"/>
              </a:solidFill>
              <a:latin typeface="Arial"/>
              <a:ea typeface="Arial"/>
              <a:cs typeface="Arial"/>
              <a:sym typeface="Arial"/>
            </a:endParaRPr>
          </a:p>
        </p:txBody>
      </p:sp>
      <p:pic>
        <p:nvPicPr>
          <p:cNvPr id="2516" name="Google Shape;2516;p235"/>
          <p:cNvPicPr preferRelativeResize="0"/>
          <p:nvPr/>
        </p:nvPicPr>
        <p:blipFill rotWithShape="1">
          <a:blip r:embed="rId3">
            <a:alphaModFix/>
          </a:blip>
          <a:srcRect/>
          <a:stretch/>
        </p:blipFill>
        <p:spPr>
          <a:xfrm>
            <a:off x="126875" y="589633"/>
            <a:ext cx="492756" cy="492756"/>
          </a:xfrm>
          <a:prstGeom prst="rect">
            <a:avLst/>
          </a:prstGeom>
          <a:noFill/>
          <a:ln>
            <a:noFill/>
          </a:ln>
        </p:spPr>
      </p:pic>
      <p:sp>
        <p:nvSpPr>
          <p:cNvPr id="2517" name="Google Shape;2517;p235"/>
          <p:cNvSpPr/>
          <p:nvPr/>
        </p:nvSpPr>
        <p:spPr>
          <a:xfrm>
            <a:off x="2092863" y="1297900"/>
            <a:ext cx="2107200" cy="17052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152396" indent="-143930">
              <a:buSzPts val="800"/>
              <a:buFont typeface="Roboto"/>
              <a:buChar char="●"/>
            </a:pPr>
            <a:r>
              <a:rPr lang="en" sz="1067">
                <a:latin typeface="Roboto"/>
                <a:ea typeface="Roboto"/>
                <a:cs typeface="Roboto"/>
                <a:sym typeface="Roboto"/>
              </a:rPr>
              <a:t>D.1.1 Satuan memiliki dokumen perencanaan pembelajaran yang lengkap</a:t>
            </a:r>
            <a:endParaRPr sz="1067">
              <a:latin typeface="Roboto"/>
              <a:ea typeface="Roboto"/>
              <a:cs typeface="Roboto"/>
              <a:sym typeface="Roboto"/>
            </a:endParaRPr>
          </a:p>
        </p:txBody>
      </p:sp>
      <p:sp>
        <p:nvSpPr>
          <p:cNvPr id="2518" name="Google Shape;2518;p235"/>
          <p:cNvSpPr/>
          <p:nvPr/>
        </p:nvSpPr>
        <p:spPr>
          <a:xfrm>
            <a:off x="234000" y="1297867"/>
            <a:ext cx="1866000" cy="52628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r>
              <a:rPr lang="en" sz="1067">
                <a:latin typeface="Roboto"/>
                <a:ea typeface="Roboto"/>
                <a:cs typeface="Roboto"/>
                <a:sym typeface="Roboto"/>
              </a:rPr>
              <a:t>D1. Satuan dapat merancang perencanaan pembelajaran yang menunjukkan keterkaitan antara kegiatan belajar dengan tujuan dan bentuk asesmen.</a:t>
            </a:r>
            <a:endParaRPr sz="1067">
              <a:latin typeface="Roboto"/>
              <a:ea typeface="Roboto"/>
              <a:cs typeface="Roboto"/>
              <a:sym typeface="Roboto"/>
            </a:endParaRPr>
          </a:p>
        </p:txBody>
      </p:sp>
      <p:sp>
        <p:nvSpPr>
          <p:cNvPr id="2519" name="Google Shape;2519;p235"/>
          <p:cNvSpPr txBox="1"/>
          <p:nvPr/>
        </p:nvSpPr>
        <p:spPr>
          <a:xfrm>
            <a:off x="1167000" y="11301"/>
            <a:ext cx="10657600" cy="523180"/>
          </a:xfrm>
          <a:prstGeom prst="rect">
            <a:avLst/>
          </a:prstGeom>
          <a:noFill/>
          <a:ln>
            <a:noFill/>
          </a:ln>
        </p:spPr>
        <p:txBody>
          <a:bodyPr spcFirstLastPara="1" wrap="square" lIns="121900" tIns="121900" rIns="121900" bIns="121900" anchor="t" anchorCtr="0">
            <a:spAutoFit/>
          </a:bodyPr>
          <a:lstStyle/>
          <a:p>
            <a:r>
              <a:rPr lang="en" b="1" dirty="0">
                <a:solidFill>
                  <a:srgbClr val="134F5C"/>
                </a:solidFill>
                <a:latin typeface="Roboto"/>
                <a:ea typeface="Roboto"/>
                <a:cs typeface="Roboto"/>
                <a:sym typeface="Roboto"/>
              </a:rPr>
              <a:t>5. CONTOH ANALISA DIAGNOSTIK SERTA REKOMENDASI INTERVENSI: DATA</a:t>
            </a:r>
            <a:endParaRPr dirty="0"/>
          </a:p>
        </p:txBody>
      </p:sp>
      <p:sp>
        <p:nvSpPr>
          <p:cNvPr id="2520" name="Google Shape;2520;p235"/>
          <p:cNvSpPr/>
          <p:nvPr/>
        </p:nvSpPr>
        <p:spPr>
          <a:xfrm>
            <a:off x="9326031" y="1297900"/>
            <a:ext cx="2410400" cy="17052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endParaRPr sz="1067">
              <a:latin typeface="Roboto"/>
              <a:ea typeface="Roboto"/>
              <a:cs typeface="Roboto"/>
              <a:sym typeface="Roboto"/>
            </a:endParaRPr>
          </a:p>
        </p:txBody>
      </p:sp>
      <p:sp>
        <p:nvSpPr>
          <p:cNvPr id="2521" name="Google Shape;2521;p235"/>
          <p:cNvSpPr/>
          <p:nvPr/>
        </p:nvSpPr>
        <p:spPr>
          <a:xfrm>
            <a:off x="9325657" y="3013267"/>
            <a:ext cx="2410400" cy="20276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r>
              <a:rPr lang="en" sz="1067">
                <a:latin typeface="Roboto"/>
                <a:ea typeface="Roboto"/>
                <a:cs typeface="Roboto"/>
                <a:sym typeface="Roboto"/>
              </a:rPr>
              <a:t>n. </a:t>
            </a:r>
            <a:endParaRPr sz="1067">
              <a:latin typeface="Roboto"/>
              <a:ea typeface="Roboto"/>
              <a:cs typeface="Roboto"/>
              <a:sym typeface="Roboto"/>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525"/>
        <p:cNvGrpSpPr/>
        <p:nvPr/>
      </p:nvGrpSpPr>
      <p:grpSpPr>
        <a:xfrm>
          <a:off x="0" y="0"/>
          <a:ext cx="0" cy="0"/>
          <a:chOff x="0" y="0"/>
          <a:chExt cx="0" cy="0"/>
        </a:xfrm>
      </p:grpSpPr>
      <p:sp>
        <p:nvSpPr>
          <p:cNvPr id="2526" name="Google Shape;2526;p236"/>
          <p:cNvSpPr/>
          <p:nvPr/>
        </p:nvSpPr>
        <p:spPr>
          <a:xfrm>
            <a:off x="2583433" y="3114867"/>
            <a:ext cx="2349600" cy="20276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152396" indent="-143930">
              <a:buSzPts val="800"/>
              <a:buFont typeface="Roboto"/>
              <a:buChar char="●"/>
            </a:pPr>
            <a:r>
              <a:rPr lang="en" sz="1067">
                <a:latin typeface="Roboto"/>
                <a:ea typeface="Roboto"/>
                <a:cs typeface="Roboto"/>
                <a:sym typeface="Roboto"/>
              </a:rPr>
              <a:t>D.1.2 Kesesuaian rencana pembelajaran dengan tujuan pembelajaran dan asesmen</a:t>
            </a:r>
            <a:endParaRPr sz="1067">
              <a:latin typeface="Roboto"/>
              <a:ea typeface="Roboto"/>
              <a:cs typeface="Roboto"/>
              <a:sym typeface="Roboto"/>
            </a:endParaRPr>
          </a:p>
        </p:txBody>
      </p:sp>
      <p:sp>
        <p:nvSpPr>
          <p:cNvPr id="2527" name="Google Shape;2527;p236"/>
          <p:cNvSpPr/>
          <p:nvPr/>
        </p:nvSpPr>
        <p:spPr>
          <a:xfrm>
            <a:off x="234000" y="1399467"/>
            <a:ext cx="2349600" cy="52628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r>
              <a:rPr lang="en" sz="1067">
                <a:latin typeface="Roboto"/>
                <a:ea typeface="Roboto"/>
                <a:cs typeface="Roboto"/>
                <a:sym typeface="Roboto"/>
              </a:rPr>
              <a:t>Satuan dapat merancang perencanaan pembelajaran yang menunjukkan keterkaitan antara kegiatan belajar dengan tujuan dan bentuk asesmen.</a:t>
            </a:r>
            <a:endParaRPr sz="1067">
              <a:latin typeface="Roboto"/>
              <a:ea typeface="Roboto"/>
              <a:cs typeface="Roboto"/>
              <a:sym typeface="Roboto"/>
            </a:endParaRPr>
          </a:p>
        </p:txBody>
      </p:sp>
      <p:sp>
        <p:nvSpPr>
          <p:cNvPr id="2528" name="Google Shape;2528;p236"/>
          <p:cNvSpPr/>
          <p:nvPr/>
        </p:nvSpPr>
        <p:spPr>
          <a:xfrm>
            <a:off x="234140" y="927500"/>
            <a:ext cx="2349600" cy="472000"/>
          </a:xfrm>
          <a:prstGeom prst="rect">
            <a:avLst/>
          </a:prstGeom>
          <a:solidFill>
            <a:srgbClr val="CCCCCC"/>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r>
              <a:rPr lang="en" sz="1067" b="1">
                <a:latin typeface="Roboto"/>
                <a:ea typeface="Roboto"/>
                <a:cs typeface="Roboto"/>
                <a:sym typeface="Roboto"/>
              </a:rPr>
              <a:t>Elemen 1</a:t>
            </a:r>
            <a:endParaRPr sz="1067" b="1">
              <a:latin typeface="Roboto"/>
              <a:ea typeface="Roboto"/>
              <a:cs typeface="Roboto"/>
              <a:sym typeface="Roboto"/>
            </a:endParaRPr>
          </a:p>
          <a:p>
            <a:pPr algn="ctr"/>
            <a:r>
              <a:rPr lang="en" sz="1067">
                <a:latin typeface="Roboto"/>
                <a:ea typeface="Roboto"/>
                <a:cs typeface="Roboto"/>
                <a:sym typeface="Roboto"/>
              </a:rPr>
              <a:t>Kualitas Proses Pembelajaran</a:t>
            </a:r>
            <a:endParaRPr sz="1067">
              <a:latin typeface="Roboto"/>
              <a:ea typeface="Roboto"/>
              <a:cs typeface="Roboto"/>
              <a:sym typeface="Roboto"/>
            </a:endParaRPr>
          </a:p>
        </p:txBody>
      </p:sp>
      <p:sp>
        <p:nvSpPr>
          <p:cNvPr id="2529" name="Google Shape;2529;p236"/>
          <p:cNvSpPr/>
          <p:nvPr/>
        </p:nvSpPr>
        <p:spPr>
          <a:xfrm>
            <a:off x="2583800" y="1399500"/>
            <a:ext cx="2349600" cy="17052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152396" indent="-143930">
              <a:buSzPts val="800"/>
              <a:buFont typeface="Roboto"/>
              <a:buChar char="●"/>
            </a:pPr>
            <a:r>
              <a:rPr lang="en" sz="1067">
                <a:latin typeface="Roboto"/>
                <a:ea typeface="Roboto"/>
                <a:cs typeface="Roboto"/>
                <a:sym typeface="Roboto"/>
              </a:rPr>
              <a:t>D.1.1 Satuan memiliki dokumen perencanaan pembelajaran yang lengkap</a:t>
            </a:r>
            <a:endParaRPr sz="1067">
              <a:latin typeface="Roboto"/>
              <a:ea typeface="Roboto"/>
              <a:cs typeface="Roboto"/>
              <a:sym typeface="Roboto"/>
            </a:endParaRPr>
          </a:p>
        </p:txBody>
      </p:sp>
      <p:sp>
        <p:nvSpPr>
          <p:cNvPr id="2530" name="Google Shape;2530;p236"/>
          <p:cNvSpPr/>
          <p:nvPr/>
        </p:nvSpPr>
        <p:spPr>
          <a:xfrm>
            <a:off x="2583947" y="927500"/>
            <a:ext cx="2349600" cy="472000"/>
          </a:xfrm>
          <a:prstGeom prst="rect">
            <a:avLst/>
          </a:prstGeom>
          <a:solidFill>
            <a:srgbClr val="CCCCCC"/>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r>
              <a:rPr lang="en" sz="1067">
                <a:latin typeface="Roboto"/>
                <a:ea typeface="Roboto"/>
                <a:cs typeface="Roboto"/>
                <a:sym typeface="Roboto"/>
              </a:rPr>
              <a:t>Indikator </a:t>
            </a:r>
            <a:endParaRPr sz="1067">
              <a:latin typeface="Roboto"/>
              <a:ea typeface="Roboto"/>
              <a:cs typeface="Roboto"/>
              <a:sym typeface="Roboto"/>
            </a:endParaRPr>
          </a:p>
        </p:txBody>
      </p:sp>
      <p:sp>
        <p:nvSpPr>
          <p:cNvPr id="2531" name="Google Shape;2531;p236"/>
          <p:cNvSpPr txBox="1"/>
          <p:nvPr/>
        </p:nvSpPr>
        <p:spPr>
          <a:xfrm>
            <a:off x="234100" y="46333"/>
            <a:ext cx="11663600" cy="472000"/>
          </a:xfrm>
          <a:prstGeom prst="rect">
            <a:avLst/>
          </a:prstGeom>
          <a:noFill/>
          <a:ln>
            <a:noFill/>
          </a:ln>
        </p:spPr>
        <p:txBody>
          <a:bodyPr spcFirstLastPara="1" wrap="square" lIns="121900" tIns="121900" rIns="121900" bIns="121900" anchor="t" anchorCtr="0">
            <a:noAutofit/>
          </a:bodyPr>
          <a:lstStyle/>
          <a:p>
            <a:r>
              <a:rPr lang="en" sz="2000" b="1" dirty="0">
                <a:solidFill>
                  <a:srgbClr val="134F5C"/>
                </a:solidFill>
                <a:latin typeface="Roboto"/>
                <a:ea typeface="Roboto"/>
                <a:cs typeface="Roboto"/>
                <a:sym typeface="Roboto"/>
              </a:rPr>
              <a:t>PENJABARAN INDIKATOR BERDASARKAN TRANSFORMASI SEKOLAH </a:t>
            </a:r>
            <a:endParaRPr sz="2000" b="1" dirty="0">
              <a:solidFill>
                <a:srgbClr val="134F5C"/>
              </a:solidFill>
              <a:latin typeface="Roboto"/>
              <a:ea typeface="Roboto"/>
              <a:cs typeface="Roboto"/>
              <a:sym typeface="Roboto"/>
            </a:endParaRPr>
          </a:p>
        </p:txBody>
      </p:sp>
      <p:sp>
        <p:nvSpPr>
          <p:cNvPr id="2532" name="Google Shape;2532;p236"/>
          <p:cNvSpPr/>
          <p:nvPr/>
        </p:nvSpPr>
        <p:spPr>
          <a:xfrm>
            <a:off x="7283403" y="1399500"/>
            <a:ext cx="2349600" cy="17052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304792" indent="-220128">
              <a:buClr>
                <a:schemeClr val="dk1"/>
              </a:buClr>
              <a:buSzPts val="800"/>
              <a:buFont typeface="Roboto"/>
              <a:buChar char="❏"/>
            </a:pPr>
            <a:r>
              <a:rPr lang="en" sz="1067">
                <a:solidFill>
                  <a:schemeClr val="dk1"/>
                </a:solidFill>
                <a:latin typeface="Roboto"/>
                <a:ea typeface="Roboto"/>
                <a:cs typeface="Roboto"/>
                <a:sym typeface="Roboto"/>
              </a:rPr>
              <a:t>RPPH → SUDAH</a:t>
            </a:r>
            <a:endParaRPr sz="1067">
              <a:solidFill>
                <a:schemeClr val="dk1"/>
              </a:solidFill>
              <a:latin typeface="Roboto"/>
              <a:ea typeface="Roboto"/>
              <a:cs typeface="Roboto"/>
              <a:sym typeface="Roboto"/>
            </a:endParaRPr>
          </a:p>
          <a:p>
            <a:pPr marL="304792" indent="-220128">
              <a:buClr>
                <a:schemeClr val="dk1"/>
              </a:buClr>
              <a:buSzPts val="800"/>
              <a:buFont typeface="Roboto"/>
              <a:buChar char="❏"/>
            </a:pPr>
            <a:r>
              <a:rPr lang="en" sz="1067">
                <a:solidFill>
                  <a:schemeClr val="dk1"/>
                </a:solidFill>
                <a:latin typeface="Roboto"/>
                <a:ea typeface="Roboto"/>
                <a:cs typeface="Roboto"/>
                <a:sym typeface="Roboto"/>
              </a:rPr>
              <a:t>RPPM → SUDAH</a:t>
            </a:r>
            <a:endParaRPr sz="1067">
              <a:solidFill>
                <a:schemeClr val="dk1"/>
              </a:solidFill>
              <a:latin typeface="Roboto"/>
              <a:ea typeface="Roboto"/>
              <a:cs typeface="Roboto"/>
              <a:sym typeface="Roboto"/>
            </a:endParaRPr>
          </a:p>
          <a:p>
            <a:pPr marL="304792" indent="-220128">
              <a:buClr>
                <a:schemeClr val="dk1"/>
              </a:buClr>
              <a:buSzPts val="800"/>
              <a:buFont typeface="Roboto"/>
              <a:buChar char="❏"/>
            </a:pPr>
            <a:r>
              <a:rPr lang="en" sz="1067">
                <a:solidFill>
                  <a:schemeClr val="dk1"/>
                </a:solidFill>
                <a:latin typeface="Roboto"/>
                <a:ea typeface="Roboto"/>
                <a:cs typeface="Roboto"/>
                <a:sym typeface="Roboto"/>
              </a:rPr>
              <a:t>Prosem → SUDAH</a:t>
            </a:r>
            <a:endParaRPr sz="1067">
              <a:solidFill>
                <a:schemeClr val="dk1"/>
              </a:solidFill>
              <a:latin typeface="Roboto"/>
              <a:ea typeface="Roboto"/>
              <a:cs typeface="Roboto"/>
              <a:sym typeface="Roboto"/>
            </a:endParaRPr>
          </a:p>
          <a:p>
            <a:pPr marL="304792" indent="-220128">
              <a:buClr>
                <a:schemeClr val="dk1"/>
              </a:buClr>
              <a:buSzPts val="800"/>
              <a:buFont typeface="Roboto"/>
              <a:buChar char="❏"/>
            </a:pPr>
            <a:r>
              <a:rPr lang="en" sz="1067">
                <a:solidFill>
                  <a:schemeClr val="dk1"/>
                </a:solidFill>
                <a:latin typeface="Roboto"/>
                <a:ea typeface="Roboto"/>
                <a:cs typeface="Roboto"/>
                <a:sym typeface="Roboto"/>
              </a:rPr>
              <a:t>Acuan kurikulum → BELUM</a:t>
            </a:r>
            <a:endParaRPr sz="1067">
              <a:latin typeface="Roboto"/>
              <a:ea typeface="Roboto"/>
              <a:cs typeface="Roboto"/>
              <a:sym typeface="Roboto"/>
            </a:endParaRPr>
          </a:p>
        </p:txBody>
      </p:sp>
      <p:sp>
        <p:nvSpPr>
          <p:cNvPr id="2533" name="Google Shape;2533;p236"/>
          <p:cNvSpPr/>
          <p:nvPr/>
        </p:nvSpPr>
        <p:spPr>
          <a:xfrm>
            <a:off x="4933592" y="1399500"/>
            <a:ext cx="2349600" cy="17052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r>
              <a:rPr lang="en" sz="1067">
                <a:solidFill>
                  <a:schemeClr val="dk1"/>
                </a:solidFill>
                <a:latin typeface="Roboto"/>
                <a:ea typeface="Roboto"/>
                <a:cs typeface="Roboto"/>
                <a:sym typeface="Roboto"/>
              </a:rPr>
              <a:t>Satuan sudah memiliki:</a:t>
            </a:r>
            <a:endParaRPr sz="1067">
              <a:solidFill>
                <a:schemeClr val="dk1"/>
              </a:solidFill>
              <a:latin typeface="Roboto"/>
              <a:ea typeface="Roboto"/>
              <a:cs typeface="Roboto"/>
              <a:sym typeface="Roboto"/>
            </a:endParaRPr>
          </a:p>
          <a:p>
            <a:pPr marL="304792" indent="-220128">
              <a:buClr>
                <a:schemeClr val="dk1"/>
              </a:buClr>
              <a:buSzPts val="800"/>
              <a:buFont typeface="Roboto"/>
              <a:buChar char="❏"/>
            </a:pPr>
            <a:r>
              <a:rPr lang="en" sz="1067">
                <a:solidFill>
                  <a:schemeClr val="dk1"/>
                </a:solidFill>
                <a:latin typeface="Roboto"/>
                <a:ea typeface="Roboto"/>
                <a:cs typeface="Roboto"/>
                <a:sym typeface="Roboto"/>
              </a:rPr>
              <a:t>dokumen RPPH</a:t>
            </a:r>
            <a:endParaRPr sz="1067">
              <a:solidFill>
                <a:schemeClr val="dk1"/>
              </a:solidFill>
              <a:latin typeface="Roboto"/>
              <a:ea typeface="Roboto"/>
              <a:cs typeface="Roboto"/>
              <a:sym typeface="Roboto"/>
            </a:endParaRPr>
          </a:p>
          <a:p>
            <a:pPr marL="304792" indent="-220128">
              <a:buClr>
                <a:schemeClr val="dk1"/>
              </a:buClr>
              <a:buSzPts val="800"/>
              <a:buFont typeface="Roboto"/>
              <a:buChar char="❏"/>
            </a:pPr>
            <a:r>
              <a:rPr lang="en" sz="1067">
                <a:solidFill>
                  <a:schemeClr val="dk1"/>
                </a:solidFill>
                <a:latin typeface="Roboto"/>
                <a:ea typeface="Roboto"/>
                <a:cs typeface="Roboto"/>
                <a:sym typeface="Roboto"/>
              </a:rPr>
              <a:t>dokumen RPPM</a:t>
            </a:r>
            <a:endParaRPr sz="1067">
              <a:solidFill>
                <a:schemeClr val="dk1"/>
              </a:solidFill>
              <a:latin typeface="Roboto"/>
              <a:ea typeface="Roboto"/>
              <a:cs typeface="Roboto"/>
              <a:sym typeface="Roboto"/>
            </a:endParaRPr>
          </a:p>
          <a:p>
            <a:pPr marL="304792" indent="-220128">
              <a:buClr>
                <a:schemeClr val="dk1"/>
              </a:buClr>
              <a:buSzPts val="800"/>
              <a:buFont typeface="Roboto"/>
              <a:buChar char="❏"/>
            </a:pPr>
            <a:r>
              <a:rPr lang="en" sz="1067">
                <a:solidFill>
                  <a:schemeClr val="dk1"/>
                </a:solidFill>
                <a:latin typeface="Roboto"/>
                <a:ea typeface="Roboto"/>
                <a:cs typeface="Roboto"/>
                <a:sym typeface="Roboto"/>
              </a:rPr>
              <a:t>dokumen Prosem</a:t>
            </a:r>
            <a:endParaRPr sz="1067">
              <a:solidFill>
                <a:schemeClr val="dk1"/>
              </a:solidFill>
              <a:latin typeface="Roboto"/>
              <a:ea typeface="Roboto"/>
              <a:cs typeface="Roboto"/>
              <a:sym typeface="Roboto"/>
            </a:endParaRPr>
          </a:p>
          <a:p>
            <a:pPr marL="304792" indent="-220128">
              <a:buClr>
                <a:schemeClr val="dk1"/>
              </a:buClr>
              <a:buSzPts val="800"/>
              <a:buFont typeface="Roboto"/>
              <a:buChar char="❏"/>
            </a:pPr>
            <a:r>
              <a:rPr lang="en" sz="1067">
                <a:solidFill>
                  <a:schemeClr val="dk1"/>
                </a:solidFill>
                <a:latin typeface="Roboto"/>
                <a:ea typeface="Roboto"/>
                <a:cs typeface="Roboto"/>
                <a:sym typeface="Roboto"/>
              </a:rPr>
              <a:t>acuan kurikulum yang merujuk pada standar nasional, campuran standar nasional dan internasional, atau campuran standar nasional dan lokal</a:t>
            </a:r>
            <a:endParaRPr sz="1067">
              <a:solidFill>
                <a:schemeClr val="dk1"/>
              </a:solidFill>
              <a:latin typeface="Roboto"/>
              <a:ea typeface="Roboto"/>
              <a:cs typeface="Roboto"/>
              <a:sym typeface="Roboto"/>
            </a:endParaRPr>
          </a:p>
        </p:txBody>
      </p:sp>
      <p:sp>
        <p:nvSpPr>
          <p:cNvPr id="2534" name="Google Shape;2534;p236"/>
          <p:cNvSpPr/>
          <p:nvPr/>
        </p:nvSpPr>
        <p:spPr>
          <a:xfrm>
            <a:off x="4933737" y="927500"/>
            <a:ext cx="2349600" cy="472000"/>
          </a:xfrm>
          <a:prstGeom prst="rect">
            <a:avLst/>
          </a:prstGeom>
          <a:solidFill>
            <a:srgbClr val="CCCCCC"/>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r>
              <a:rPr lang="en" sz="1067">
                <a:latin typeface="Roboto"/>
                <a:ea typeface="Roboto"/>
                <a:cs typeface="Roboto"/>
                <a:sym typeface="Roboto"/>
              </a:rPr>
              <a:t>Penjabaran</a:t>
            </a:r>
            <a:endParaRPr sz="1067">
              <a:latin typeface="Roboto"/>
              <a:ea typeface="Roboto"/>
              <a:cs typeface="Roboto"/>
              <a:sym typeface="Roboto"/>
            </a:endParaRPr>
          </a:p>
        </p:txBody>
      </p:sp>
      <p:sp>
        <p:nvSpPr>
          <p:cNvPr id="2535" name="Google Shape;2535;p236"/>
          <p:cNvSpPr/>
          <p:nvPr/>
        </p:nvSpPr>
        <p:spPr>
          <a:xfrm>
            <a:off x="7283545" y="927500"/>
            <a:ext cx="2349600" cy="472000"/>
          </a:xfrm>
          <a:prstGeom prst="rect">
            <a:avLst/>
          </a:prstGeom>
          <a:solidFill>
            <a:srgbClr val="CCCCCC"/>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r>
              <a:rPr lang="en" sz="1067" b="1">
                <a:latin typeface="Roboto"/>
                <a:ea typeface="Roboto"/>
                <a:cs typeface="Roboto"/>
                <a:sym typeface="Roboto"/>
              </a:rPr>
              <a:t>Contoh: Refleksi Diri (Evaluasi Diri Lembaga) -- (Sudah/Belum)</a:t>
            </a:r>
            <a:endParaRPr sz="1067" b="1">
              <a:latin typeface="Roboto"/>
              <a:ea typeface="Roboto"/>
              <a:cs typeface="Roboto"/>
              <a:sym typeface="Roboto"/>
            </a:endParaRPr>
          </a:p>
        </p:txBody>
      </p:sp>
      <p:sp>
        <p:nvSpPr>
          <p:cNvPr id="2536" name="Google Shape;2536;p236"/>
          <p:cNvSpPr/>
          <p:nvPr/>
        </p:nvSpPr>
        <p:spPr>
          <a:xfrm>
            <a:off x="9634231" y="1399500"/>
            <a:ext cx="2349600" cy="17052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r>
              <a:rPr lang="en" sz="1067">
                <a:latin typeface="Roboto"/>
                <a:ea typeface="Roboto"/>
                <a:cs typeface="Roboto"/>
                <a:sym typeface="Roboto"/>
              </a:rPr>
              <a:t>Satuan perlu memperbaiki kurikulum dengan mengacu pada salah satu standar: nasional; campuran </a:t>
            </a:r>
            <a:r>
              <a:rPr lang="en" sz="1067">
                <a:solidFill>
                  <a:schemeClr val="dk1"/>
                </a:solidFill>
                <a:latin typeface="Roboto"/>
                <a:ea typeface="Roboto"/>
                <a:cs typeface="Roboto"/>
                <a:sym typeface="Roboto"/>
              </a:rPr>
              <a:t>standar nasional dan internasional; atau campuran standar nasional dan lokal.</a:t>
            </a:r>
            <a:endParaRPr sz="1067">
              <a:latin typeface="Roboto"/>
              <a:ea typeface="Roboto"/>
              <a:cs typeface="Roboto"/>
              <a:sym typeface="Roboto"/>
            </a:endParaRPr>
          </a:p>
        </p:txBody>
      </p:sp>
      <p:sp>
        <p:nvSpPr>
          <p:cNvPr id="2537" name="Google Shape;2537;p236"/>
          <p:cNvSpPr/>
          <p:nvPr/>
        </p:nvSpPr>
        <p:spPr>
          <a:xfrm>
            <a:off x="9634367" y="613067"/>
            <a:ext cx="2349600" cy="786400"/>
          </a:xfrm>
          <a:prstGeom prst="rect">
            <a:avLst/>
          </a:prstGeom>
          <a:solidFill>
            <a:srgbClr val="CCCCCC"/>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buClr>
                <a:schemeClr val="dk1"/>
              </a:buClr>
              <a:buSzPts val="1100"/>
            </a:pPr>
            <a:r>
              <a:rPr lang="en" sz="1067" b="1">
                <a:solidFill>
                  <a:schemeClr val="dk1"/>
                </a:solidFill>
                <a:latin typeface="Roboto"/>
                <a:ea typeface="Roboto"/>
                <a:cs typeface="Roboto"/>
                <a:sym typeface="Roboto"/>
              </a:rPr>
              <a:t>Contoh </a:t>
            </a:r>
            <a:r>
              <a:rPr lang="en" sz="1067">
                <a:solidFill>
                  <a:schemeClr val="dk1"/>
                </a:solidFill>
                <a:latin typeface="Roboto"/>
                <a:ea typeface="Roboto"/>
                <a:cs typeface="Roboto"/>
                <a:sym typeface="Roboto"/>
              </a:rPr>
              <a:t>Rencana Perbaikan ke Depan (perlu diisi satuan -- dapat menggunakan daftar deskriptor sebagai bahan pertimbangan)</a:t>
            </a:r>
            <a:endParaRPr sz="1067">
              <a:latin typeface="Roboto"/>
              <a:ea typeface="Roboto"/>
              <a:cs typeface="Roboto"/>
              <a:sym typeface="Roboto"/>
            </a:endParaRPr>
          </a:p>
        </p:txBody>
      </p:sp>
      <p:sp>
        <p:nvSpPr>
          <p:cNvPr id="2538" name="Google Shape;2538;p236"/>
          <p:cNvSpPr/>
          <p:nvPr/>
        </p:nvSpPr>
        <p:spPr>
          <a:xfrm>
            <a:off x="7283037" y="3114867"/>
            <a:ext cx="2349600" cy="20276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304792" indent="-220128">
              <a:buClr>
                <a:schemeClr val="dk1"/>
              </a:buClr>
              <a:buSzPts val="800"/>
              <a:buFont typeface="Roboto"/>
              <a:buChar char="❏"/>
            </a:pPr>
            <a:r>
              <a:rPr lang="en" sz="1067">
                <a:solidFill>
                  <a:schemeClr val="dk1"/>
                </a:solidFill>
                <a:latin typeface="Roboto"/>
                <a:ea typeface="Roboto"/>
                <a:cs typeface="Roboto"/>
                <a:sym typeface="Roboto"/>
              </a:rPr>
              <a:t>Kelengkapan komponen esensial di dalam dokumen RPPH, RPPM, dan Prosem → BELUM</a:t>
            </a:r>
            <a:endParaRPr sz="1067">
              <a:solidFill>
                <a:schemeClr val="dk1"/>
              </a:solidFill>
              <a:latin typeface="Roboto"/>
              <a:ea typeface="Roboto"/>
              <a:cs typeface="Roboto"/>
              <a:sym typeface="Roboto"/>
            </a:endParaRPr>
          </a:p>
          <a:p>
            <a:pPr marL="304792" indent="-220128">
              <a:buClr>
                <a:schemeClr val="dk1"/>
              </a:buClr>
              <a:buSzPts val="800"/>
              <a:buFont typeface="Roboto"/>
              <a:buChar char="❏"/>
            </a:pPr>
            <a:r>
              <a:rPr lang="en" sz="1067">
                <a:solidFill>
                  <a:schemeClr val="dk1"/>
                </a:solidFill>
                <a:latin typeface="Roboto"/>
                <a:ea typeface="Roboto"/>
                <a:cs typeface="Roboto"/>
                <a:sym typeface="Roboto"/>
              </a:rPr>
              <a:t>Adanya alur penyusunan yang selaras dari Prosem, RPPM, hingga RPPH → BELUM</a:t>
            </a:r>
            <a:endParaRPr sz="1067">
              <a:solidFill>
                <a:schemeClr val="dk1"/>
              </a:solidFill>
              <a:latin typeface="Roboto"/>
              <a:ea typeface="Roboto"/>
              <a:cs typeface="Roboto"/>
              <a:sym typeface="Roboto"/>
            </a:endParaRPr>
          </a:p>
          <a:p>
            <a:pPr marL="304792" indent="-220128">
              <a:buClr>
                <a:schemeClr val="dk1"/>
              </a:buClr>
              <a:buSzPts val="800"/>
              <a:buFont typeface="Roboto"/>
              <a:buChar char="❏"/>
            </a:pPr>
            <a:r>
              <a:rPr lang="en" sz="1067">
                <a:solidFill>
                  <a:schemeClr val="dk1"/>
                </a:solidFill>
                <a:latin typeface="Roboto"/>
                <a:ea typeface="Roboto"/>
                <a:cs typeface="Roboto"/>
                <a:sym typeface="Roboto"/>
              </a:rPr>
              <a:t>Keterkaitan yang jelas antara tujuan pembelajaran dengan kegiatan dan bentuk asesmen → BELUM</a:t>
            </a:r>
            <a:endParaRPr sz="1067">
              <a:latin typeface="Roboto"/>
              <a:ea typeface="Roboto"/>
              <a:cs typeface="Roboto"/>
              <a:sym typeface="Roboto"/>
            </a:endParaRPr>
          </a:p>
        </p:txBody>
      </p:sp>
      <p:sp>
        <p:nvSpPr>
          <p:cNvPr id="2539" name="Google Shape;2539;p236"/>
          <p:cNvSpPr/>
          <p:nvPr/>
        </p:nvSpPr>
        <p:spPr>
          <a:xfrm>
            <a:off x="9633867" y="3114867"/>
            <a:ext cx="2349600" cy="20276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152396" indent="-143930">
              <a:buSzPts val="800"/>
              <a:buFont typeface="Roboto"/>
              <a:buAutoNum type="arabicPeriod"/>
            </a:pPr>
            <a:r>
              <a:rPr lang="en" sz="1067">
                <a:latin typeface="Roboto"/>
                <a:ea typeface="Roboto"/>
                <a:cs typeface="Roboto"/>
                <a:sym typeface="Roboto"/>
              </a:rPr>
              <a:t>Satuan perlu melengkapi komponen esensial di dalam dokumen RPPH, RPPM, dan Prosem.</a:t>
            </a:r>
            <a:endParaRPr sz="1067">
              <a:latin typeface="Roboto"/>
              <a:ea typeface="Roboto"/>
              <a:cs typeface="Roboto"/>
              <a:sym typeface="Roboto"/>
            </a:endParaRPr>
          </a:p>
          <a:p>
            <a:pPr marL="152396" indent="-143930">
              <a:buSzPts val="800"/>
              <a:buFont typeface="Roboto"/>
              <a:buAutoNum type="arabicPeriod"/>
            </a:pPr>
            <a:r>
              <a:rPr lang="en" sz="1067">
                <a:latin typeface="Roboto"/>
                <a:ea typeface="Roboto"/>
                <a:cs typeface="Roboto"/>
                <a:sym typeface="Roboto"/>
              </a:rPr>
              <a:t>Satuan </a:t>
            </a:r>
            <a:r>
              <a:rPr lang="en" sz="1067">
                <a:solidFill>
                  <a:schemeClr val="dk1"/>
                </a:solidFill>
                <a:latin typeface="Roboto"/>
                <a:ea typeface="Roboto"/>
                <a:cs typeface="Roboto"/>
                <a:sym typeface="Roboto"/>
              </a:rPr>
              <a:t>perlu menyelaraskan alur penyusunan dari Prosem, RPPM, hingga RPPH.</a:t>
            </a:r>
            <a:endParaRPr sz="1067">
              <a:solidFill>
                <a:schemeClr val="dk1"/>
              </a:solidFill>
              <a:latin typeface="Roboto"/>
              <a:ea typeface="Roboto"/>
              <a:cs typeface="Roboto"/>
              <a:sym typeface="Roboto"/>
            </a:endParaRPr>
          </a:p>
          <a:p>
            <a:pPr marL="152396" indent="-143930">
              <a:buSzPts val="800"/>
              <a:buFont typeface="Roboto"/>
              <a:buAutoNum type="arabicPeriod"/>
            </a:pPr>
            <a:r>
              <a:rPr lang="en" sz="1067">
                <a:solidFill>
                  <a:schemeClr val="dk1"/>
                </a:solidFill>
                <a:latin typeface="Roboto"/>
                <a:ea typeface="Roboto"/>
                <a:cs typeface="Roboto"/>
                <a:sym typeface="Roboto"/>
              </a:rPr>
              <a:t>Satuan perlu mengaitkan rencana pembelajaran dengan tujuan pembelajaran dan bentuk asesmen.</a:t>
            </a:r>
            <a:endParaRPr sz="1067">
              <a:latin typeface="Roboto"/>
              <a:ea typeface="Roboto"/>
              <a:cs typeface="Roboto"/>
              <a:sym typeface="Roboto"/>
            </a:endParaRPr>
          </a:p>
        </p:txBody>
      </p:sp>
      <p:sp>
        <p:nvSpPr>
          <p:cNvPr id="2540" name="Google Shape;2540;p236"/>
          <p:cNvSpPr/>
          <p:nvPr/>
        </p:nvSpPr>
        <p:spPr>
          <a:xfrm>
            <a:off x="4933227" y="3114867"/>
            <a:ext cx="2349600" cy="20276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r>
              <a:rPr lang="en" sz="1067">
                <a:solidFill>
                  <a:schemeClr val="dk1"/>
                </a:solidFill>
                <a:latin typeface="Roboto"/>
                <a:ea typeface="Roboto"/>
                <a:cs typeface="Roboto"/>
                <a:sym typeface="Roboto"/>
              </a:rPr>
              <a:t>Satuan sudah memiliki:</a:t>
            </a:r>
            <a:endParaRPr sz="1067">
              <a:solidFill>
                <a:schemeClr val="dk1"/>
              </a:solidFill>
              <a:latin typeface="Roboto"/>
              <a:ea typeface="Roboto"/>
              <a:cs typeface="Roboto"/>
              <a:sym typeface="Roboto"/>
            </a:endParaRPr>
          </a:p>
          <a:p>
            <a:pPr marL="304792" indent="-220128">
              <a:buClr>
                <a:schemeClr val="dk1"/>
              </a:buClr>
              <a:buSzPts val="800"/>
              <a:buFont typeface="Roboto"/>
              <a:buChar char="❏"/>
            </a:pPr>
            <a:r>
              <a:rPr lang="en" sz="1067">
                <a:solidFill>
                  <a:schemeClr val="dk1"/>
                </a:solidFill>
                <a:latin typeface="Roboto"/>
                <a:ea typeface="Roboto"/>
                <a:cs typeface="Roboto"/>
                <a:sym typeface="Roboto"/>
              </a:rPr>
              <a:t>kelengkapan komponen esensial di dalam dokumen RPPH, RPPM, dan Prosem (tema, kompetensi dasar, rencana kegiatan, dll.)</a:t>
            </a:r>
            <a:endParaRPr sz="1067">
              <a:solidFill>
                <a:schemeClr val="dk1"/>
              </a:solidFill>
              <a:latin typeface="Roboto"/>
              <a:ea typeface="Roboto"/>
              <a:cs typeface="Roboto"/>
              <a:sym typeface="Roboto"/>
            </a:endParaRPr>
          </a:p>
          <a:p>
            <a:pPr marL="304792" indent="-220128">
              <a:buClr>
                <a:schemeClr val="dk1"/>
              </a:buClr>
              <a:buSzPts val="800"/>
              <a:buFont typeface="Roboto"/>
              <a:buChar char="❏"/>
            </a:pPr>
            <a:r>
              <a:rPr lang="en" sz="1067">
                <a:solidFill>
                  <a:schemeClr val="dk1"/>
                </a:solidFill>
                <a:latin typeface="Roboto"/>
                <a:ea typeface="Roboto"/>
                <a:cs typeface="Roboto"/>
                <a:sym typeface="Roboto"/>
              </a:rPr>
              <a:t>adanya alur penyusunan yang selaras dari Prosem, RPPM, hingga RPPH</a:t>
            </a:r>
            <a:endParaRPr sz="1067">
              <a:solidFill>
                <a:schemeClr val="dk1"/>
              </a:solidFill>
              <a:latin typeface="Roboto"/>
              <a:ea typeface="Roboto"/>
              <a:cs typeface="Roboto"/>
              <a:sym typeface="Roboto"/>
            </a:endParaRPr>
          </a:p>
          <a:p>
            <a:pPr marL="304792" indent="-220128">
              <a:buClr>
                <a:schemeClr val="dk1"/>
              </a:buClr>
              <a:buSzPts val="800"/>
              <a:buFont typeface="Roboto"/>
              <a:buChar char="❏"/>
            </a:pPr>
            <a:r>
              <a:rPr lang="en" sz="1067">
                <a:solidFill>
                  <a:schemeClr val="dk1"/>
                </a:solidFill>
                <a:latin typeface="Roboto"/>
                <a:ea typeface="Roboto"/>
                <a:cs typeface="Roboto"/>
                <a:sym typeface="Roboto"/>
              </a:rPr>
              <a:t>keterkaitan yang jelas antara tujuan pembelajaran dengan kegiatan dan bentuk asesmen</a:t>
            </a:r>
            <a:endParaRPr sz="1067">
              <a:solidFill>
                <a:schemeClr val="dk1"/>
              </a:solidFill>
              <a:latin typeface="Roboto"/>
              <a:ea typeface="Roboto"/>
              <a:cs typeface="Roboto"/>
              <a:sym typeface="Roboto"/>
            </a:endParaRPr>
          </a:p>
        </p:txBody>
      </p:sp>
      <p:sp>
        <p:nvSpPr>
          <p:cNvPr id="2541" name="Google Shape;2541;p236"/>
          <p:cNvSpPr/>
          <p:nvPr/>
        </p:nvSpPr>
        <p:spPr>
          <a:xfrm>
            <a:off x="2583433" y="5142467"/>
            <a:ext cx="2349600" cy="15196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152396" indent="-143930">
              <a:buSzPts val="800"/>
              <a:buFont typeface="Roboto"/>
              <a:buChar char="●"/>
            </a:pPr>
            <a:r>
              <a:rPr lang="en" sz="1067">
                <a:latin typeface="Roboto"/>
                <a:ea typeface="Roboto"/>
                <a:cs typeface="Roboto"/>
                <a:sym typeface="Roboto"/>
              </a:rPr>
              <a:t>D.1.3 Pengaturan ruang kelas</a:t>
            </a:r>
            <a:endParaRPr sz="1067">
              <a:latin typeface="Roboto"/>
              <a:ea typeface="Roboto"/>
              <a:cs typeface="Roboto"/>
              <a:sym typeface="Roboto"/>
            </a:endParaRPr>
          </a:p>
        </p:txBody>
      </p:sp>
      <p:sp>
        <p:nvSpPr>
          <p:cNvPr id="2542" name="Google Shape;2542;p236"/>
          <p:cNvSpPr/>
          <p:nvPr/>
        </p:nvSpPr>
        <p:spPr>
          <a:xfrm>
            <a:off x="4933227" y="5142467"/>
            <a:ext cx="2349600" cy="15196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r>
              <a:rPr lang="en" sz="1067">
                <a:solidFill>
                  <a:schemeClr val="dk1"/>
                </a:solidFill>
                <a:latin typeface="Roboto"/>
                <a:ea typeface="Roboto"/>
                <a:cs typeface="Roboto"/>
                <a:sym typeface="Roboto"/>
              </a:rPr>
              <a:t>Pada saat PTM, satuan PAUD dan pendidik menyediakan:</a:t>
            </a:r>
            <a:endParaRPr sz="1067">
              <a:solidFill>
                <a:schemeClr val="dk1"/>
              </a:solidFill>
              <a:latin typeface="Roboto"/>
              <a:ea typeface="Roboto"/>
              <a:cs typeface="Roboto"/>
              <a:sym typeface="Roboto"/>
            </a:endParaRPr>
          </a:p>
          <a:p>
            <a:pPr marL="304792" indent="-220128">
              <a:buClr>
                <a:schemeClr val="dk1"/>
              </a:buClr>
              <a:buSzPts val="800"/>
              <a:buFont typeface="Roboto"/>
              <a:buChar char="❏"/>
            </a:pPr>
            <a:r>
              <a:rPr lang="en" sz="1067">
                <a:solidFill>
                  <a:schemeClr val="dk1"/>
                </a:solidFill>
                <a:latin typeface="Roboto"/>
                <a:ea typeface="Roboto"/>
                <a:cs typeface="Roboto"/>
                <a:sym typeface="Roboto"/>
              </a:rPr>
              <a:t>tempat belajar, bermain, dan bersosialisasi yang aman dan nyaman bagi anak</a:t>
            </a:r>
            <a:endParaRPr sz="1067">
              <a:solidFill>
                <a:schemeClr val="dk1"/>
              </a:solidFill>
              <a:latin typeface="Roboto"/>
              <a:ea typeface="Roboto"/>
              <a:cs typeface="Roboto"/>
              <a:sym typeface="Roboto"/>
            </a:endParaRPr>
          </a:p>
          <a:p>
            <a:pPr marL="304792" indent="-220128">
              <a:buClr>
                <a:schemeClr val="dk1"/>
              </a:buClr>
              <a:buSzPts val="800"/>
              <a:buFont typeface="Roboto"/>
              <a:buChar char="❏"/>
            </a:pPr>
            <a:r>
              <a:rPr lang="en" sz="1067">
                <a:solidFill>
                  <a:schemeClr val="dk1"/>
                </a:solidFill>
                <a:latin typeface="Roboto"/>
                <a:ea typeface="Roboto"/>
                <a:cs typeface="Roboto"/>
                <a:sym typeface="Roboto"/>
              </a:rPr>
              <a:t>perangkat ajar yang dibutuhkan untuk pembelajaran di dalam kelas maupun di luar kelas</a:t>
            </a:r>
            <a:endParaRPr sz="1067">
              <a:solidFill>
                <a:schemeClr val="dk1"/>
              </a:solidFill>
              <a:latin typeface="Roboto"/>
              <a:ea typeface="Roboto"/>
              <a:cs typeface="Roboto"/>
              <a:sym typeface="Roboto"/>
            </a:endParaRPr>
          </a:p>
        </p:txBody>
      </p:sp>
      <p:sp>
        <p:nvSpPr>
          <p:cNvPr id="2543" name="Google Shape;2543;p236"/>
          <p:cNvSpPr/>
          <p:nvPr/>
        </p:nvSpPr>
        <p:spPr>
          <a:xfrm>
            <a:off x="9633867" y="5142467"/>
            <a:ext cx="2349600" cy="15196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r>
              <a:rPr lang="en" sz="1067">
                <a:latin typeface="Roboto"/>
                <a:ea typeface="Roboto"/>
                <a:cs typeface="Roboto"/>
                <a:sym typeface="Roboto"/>
              </a:rPr>
              <a:t>Satuan perlu memperbaiki keamanan bangunan sebagai tempat belajar, bermain, dan bersosialisasi bagi anak. </a:t>
            </a:r>
            <a:endParaRPr sz="1067">
              <a:latin typeface="Roboto"/>
              <a:ea typeface="Roboto"/>
              <a:cs typeface="Roboto"/>
              <a:sym typeface="Roboto"/>
            </a:endParaRPr>
          </a:p>
        </p:txBody>
      </p:sp>
      <p:sp>
        <p:nvSpPr>
          <p:cNvPr id="2544" name="Google Shape;2544;p236"/>
          <p:cNvSpPr/>
          <p:nvPr/>
        </p:nvSpPr>
        <p:spPr>
          <a:xfrm>
            <a:off x="7283037" y="5142467"/>
            <a:ext cx="2349600" cy="15196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304792" indent="-220128">
              <a:buClr>
                <a:schemeClr val="dk1"/>
              </a:buClr>
              <a:buSzPts val="800"/>
              <a:buFont typeface="Roboto"/>
              <a:buChar char="❏"/>
            </a:pPr>
            <a:r>
              <a:rPr lang="en" sz="1067">
                <a:solidFill>
                  <a:schemeClr val="dk1"/>
                </a:solidFill>
                <a:latin typeface="Roboto"/>
                <a:ea typeface="Roboto"/>
                <a:cs typeface="Roboto"/>
                <a:sym typeface="Roboto"/>
              </a:rPr>
              <a:t>Menyediakan tempat belajar, bermain, dan bersosialisasi yang aman dan nyaman bagi anak → BELUM</a:t>
            </a:r>
            <a:endParaRPr sz="1067">
              <a:solidFill>
                <a:schemeClr val="dk1"/>
              </a:solidFill>
              <a:latin typeface="Roboto"/>
              <a:ea typeface="Roboto"/>
              <a:cs typeface="Roboto"/>
              <a:sym typeface="Roboto"/>
            </a:endParaRPr>
          </a:p>
          <a:p>
            <a:pPr marL="304792" indent="-220128">
              <a:buClr>
                <a:schemeClr val="dk1"/>
              </a:buClr>
              <a:buSzPts val="800"/>
              <a:buFont typeface="Roboto"/>
              <a:buChar char="❏"/>
            </a:pPr>
            <a:r>
              <a:rPr lang="en" sz="1067">
                <a:solidFill>
                  <a:schemeClr val="dk1"/>
                </a:solidFill>
                <a:latin typeface="Roboto"/>
                <a:ea typeface="Roboto"/>
                <a:cs typeface="Roboto"/>
                <a:sym typeface="Roboto"/>
              </a:rPr>
              <a:t>Menyediakan perangkat ajar yang dibutuhkan untuk pembelajaran di dalam kelas maupun di luar kelas → SUDAH</a:t>
            </a:r>
            <a:endParaRPr sz="1067">
              <a:latin typeface="Roboto"/>
              <a:ea typeface="Roboto"/>
              <a:cs typeface="Roboto"/>
              <a:sym typeface="Roboto"/>
            </a:endParaRPr>
          </a:p>
        </p:txBody>
      </p:sp>
      <p:sp>
        <p:nvSpPr>
          <p:cNvPr id="2545" name="Google Shape;2545;p236"/>
          <p:cNvSpPr txBox="1"/>
          <p:nvPr/>
        </p:nvSpPr>
        <p:spPr>
          <a:xfrm>
            <a:off x="414067" y="518333"/>
            <a:ext cx="3651600" cy="342800"/>
          </a:xfrm>
          <a:prstGeom prst="rect">
            <a:avLst/>
          </a:prstGeom>
          <a:noFill/>
          <a:ln>
            <a:noFill/>
          </a:ln>
        </p:spPr>
        <p:txBody>
          <a:bodyPr spcFirstLastPara="1" wrap="square" lIns="121900" tIns="121900" rIns="121900" bIns="121900" anchor="t" anchorCtr="0">
            <a:noAutofit/>
          </a:bodyPr>
          <a:lstStyle/>
          <a:p>
            <a:r>
              <a:rPr lang="en" sz="1333" b="1" i="1">
                <a:solidFill>
                  <a:srgbClr val="134F5C"/>
                </a:solidFill>
                <a:latin typeface="Roboto"/>
                <a:ea typeface="Roboto"/>
                <a:cs typeface="Roboto"/>
                <a:sym typeface="Roboto"/>
              </a:rPr>
              <a:t>Ilustrasi untuk Satuan PAUD non PSP</a:t>
            </a:r>
            <a:endParaRPr sz="1333" b="1" i="1">
              <a:solidFill>
                <a:srgbClr val="134F5C"/>
              </a:solidFill>
              <a:latin typeface="Roboto"/>
              <a:ea typeface="Roboto"/>
              <a:cs typeface="Roboto"/>
              <a:sym typeface="Roboto"/>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441"/>
        <p:cNvGrpSpPr/>
        <p:nvPr/>
      </p:nvGrpSpPr>
      <p:grpSpPr>
        <a:xfrm>
          <a:off x="0" y="0"/>
          <a:ext cx="0" cy="0"/>
          <a:chOff x="0" y="0"/>
          <a:chExt cx="0" cy="0"/>
        </a:xfrm>
      </p:grpSpPr>
      <p:sp>
        <p:nvSpPr>
          <p:cNvPr id="2442" name="Google Shape;2442;p230"/>
          <p:cNvSpPr txBox="1">
            <a:spLocks noGrp="1"/>
          </p:cNvSpPr>
          <p:nvPr>
            <p:ph type="sldNum" idx="12"/>
          </p:nvPr>
        </p:nvSpPr>
        <p:spPr>
          <a:xfrm>
            <a:off x="11357279" y="6540880"/>
            <a:ext cx="792400" cy="246400"/>
          </a:xfrm>
          <a:prstGeom prst="rect">
            <a:avLst/>
          </a:prstGeom>
        </p:spPr>
        <p:txBody>
          <a:bodyPr spcFirstLastPara="1" vert="horz" wrap="square" lIns="68567" tIns="34267" rIns="68567" bIns="34267" rtlCol="0" anchor="ctr" anchorCtr="0">
            <a:noAutofit/>
          </a:bodyPr>
          <a:lstStyle/>
          <a:p>
            <a:fld id="{00000000-1234-1234-1234-123412341234}" type="slidenum">
              <a:rPr lang="en"/>
              <a:pPr/>
              <a:t>15</a:t>
            </a:fld>
            <a:endParaRPr/>
          </a:p>
        </p:txBody>
      </p:sp>
      <p:sp>
        <p:nvSpPr>
          <p:cNvPr id="2443" name="Google Shape;2443;p230"/>
          <p:cNvSpPr txBox="1">
            <a:spLocks noGrp="1"/>
          </p:cNvSpPr>
          <p:nvPr>
            <p:ph type="title"/>
          </p:nvPr>
        </p:nvSpPr>
        <p:spPr>
          <a:xfrm>
            <a:off x="0" y="0"/>
            <a:ext cx="12192000" cy="772000"/>
          </a:xfrm>
          <a:prstGeom prst="rect">
            <a:avLst/>
          </a:prstGeom>
        </p:spPr>
        <p:txBody>
          <a:bodyPr spcFirstLastPara="1" vert="horz" wrap="square" lIns="91433" tIns="45700" rIns="91433" bIns="45700" rtlCol="0" anchor="t" anchorCtr="0">
            <a:noAutofit/>
          </a:bodyPr>
          <a:lstStyle/>
          <a:p>
            <a:r>
              <a:rPr lang="en">
                <a:solidFill>
                  <a:srgbClr val="FFFFFF"/>
                </a:solidFill>
              </a:rPr>
              <a:t>Analisis dimensi A: Mutu dan relevansi hasil belajar murid untuk mengidentifikasi masalah dalam capaian hasil belajar (Dasmen)</a:t>
            </a:r>
            <a:endParaRPr/>
          </a:p>
        </p:txBody>
      </p:sp>
      <p:pic>
        <p:nvPicPr>
          <p:cNvPr id="2444" name="Google Shape;2444;p230"/>
          <p:cNvPicPr preferRelativeResize="0"/>
          <p:nvPr/>
        </p:nvPicPr>
        <p:blipFill>
          <a:blip r:embed="rId3">
            <a:alphaModFix/>
          </a:blip>
          <a:stretch>
            <a:fillRect/>
          </a:stretch>
        </p:blipFill>
        <p:spPr>
          <a:xfrm>
            <a:off x="203201" y="975200"/>
            <a:ext cx="11079164" cy="536248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568"/>
        <p:cNvGrpSpPr/>
        <p:nvPr/>
      </p:nvGrpSpPr>
      <p:grpSpPr>
        <a:xfrm>
          <a:off x="0" y="0"/>
          <a:ext cx="0" cy="0"/>
          <a:chOff x="0" y="0"/>
          <a:chExt cx="0" cy="0"/>
        </a:xfrm>
      </p:grpSpPr>
      <p:sp>
        <p:nvSpPr>
          <p:cNvPr id="2569" name="Google Shape;2569;p239"/>
          <p:cNvSpPr txBox="1">
            <a:spLocks noGrp="1"/>
          </p:cNvSpPr>
          <p:nvPr>
            <p:ph type="sldNum" idx="12"/>
          </p:nvPr>
        </p:nvSpPr>
        <p:spPr>
          <a:xfrm>
            <a:off x="11357279" y="6540880"/>
            <a:ext cx="792400" cy="246400"/>
          </a:xfrm>
          <a:prstGeom prst="rect">
            <a:avLst/>
          </a:prstGeom>
        </p:spPr>
        <p:txBody>
          <a:bodyPr spcFirstLastPara="1" vert="horz" wrap="square" lIns="68567" tIns="34267" rIns="68567" bIns="34267" rtlCol="0" anchor="ctr" anchorCtr="0">
            <a:noAutofit/>
          </a:bodyPr>
          <a:lstStyle/>
          <a:p>
            <a:fld id="{00000000-1234-1234-1234-123412341234}" type="slidenum">
              <a:rPr lang="en"/>
              <a:pPr/>
              <a:t>16</a:t>
            </a:fld>
            <a:endParaRPr/>
          </a:p>
        </p:txBody>
      </p:sp>
      <p:sp>
        <p:nvSpPr>
          <p:cNvPr id="2570" name="Google Shape;2570;p239"/>
          <p:cNvSpPr txBox="1">
            <a:spLocks noGrp="1"/>
          </p:cNvSpPr>
          <p:nvPr>
            <p:ph type="title"/>
          </p:nvPr>
        </p:nvSpPr>
        <p:spPr>
          <a:xfrm>
            <a:off x="0" y="0"/>
            <a:ext cx="12192000" cy="762000"/>
          </a:xfrm>
          <a:prstGeom prst="rect">
            <a:avLst/>
          </a:prstGeom>
        </p:spPr>
        <p:txBody>
          <a:bodyPr spcFirstLastPara="1" vert="horz" wrap="square" lIns="91433" tIns="45700" rIns="91433" bIns="45700" rtlCol="0" anchor="t" anchorCtr="0">
            <a:noAutofit/>
          </a:bodyPr>
          <a:lstStyle/>
          <a:p>
            <a:r>
              <a:rPr lang="en"/>
              <a:t>Analisis berikutnya adalah menentukan akar masalah dari masalah yang telah ditetapkan sebelumnya</a:t>
            </a:r>
            <a:endParaRPr/>
          </a:p>
        </p:txBody>
      </p:sp>
      <p:sp>
        <p:nvSpPr>
          <p:cNvPr id="2571" name="Google Shape;2571;p239"/>
          <p:cNvSpPr txBox="1">
            <a:spLocks noGrp="1"/>
          </p:cNvSpPr>
          <p:nvPr>
            <p:ph type="body" idx="1"/>
          </p:nvPr>
        </p:nvSpPr>
        <p:spPr>
          <a:xfrm>
            <a:off x="258633" y="761473"/>
            <a:ext cx="11785600" cy="1718400"/>
          </a:xfrm>
          <a:prstGeom prst="rect">
            <a:avLst/>
          </a:prstGeom>
          <a:noFill/>
          <a:ln>
            <a:noFill/>
          </a:ln>
        </p:spPr>
        <p:txBody>
          <a:bodyPr spcFirstLastPara="1" wrap="square" lIns="51433" tIns="25700" rIns="51433" bIns="25700" anchor="t" anchorCtr="0">
            <a:noAutofit/>
          </a:bodyPr>
          <a:lstStyle/>
          <a:p>
            <a:pPr marL="0" indent="0" algn="just">
              <a:lnSpc>
                <a:spcPct val="115000"/>
              </a:lnSpc>
              <a:spcBef>
                <a:spcPts val="1333"/>
              </a:spcBef>
              <a:buClr>
                <a:srgbClr val="002060"/>
              </a:buClr>
              <a:buSzPts val="1400"/>
              <a:buNone/>
            </a:pPr>
            <a:r>
              <a:rPr lang="en"/>
              <a:t>Salah satu metode untuk menemukan akar masalah adalah dengan metode 5 W.</a:t>
            </a:r>
            <a:endParaRPr/>
          </a:p>
          <a:p>
            <a:pPr marL="0" indent="0" algn="just">
              <a:lnSpc>
                <a:spcPct val="115000"/>
              </a:lnSpc>
              <a:spcBef>
                <a:spcPts val="1333"/>
              </a:spcBef>
              <a:buClr>
                <a:srgbClr val="002060"/>
              </a:buClr>
              <a:buSzPts val="1400"/>
              <a:buNone/>
            </a:pPr>
            <a:r>
              <a:rPr lang="en" b="1"/>
              <a:t>Metode</a:t>
            </a:r>
            <a:r>
              <a:rPr lang="en" b="1" i="1"/>
              <a:t> </a:t>
            </a:r>
            <a:r>
              <a:rPr lang="en" sz="1867" b="1" i="1"/>
              <a:t>5 Why</a:t>
            </a:r>
            <a:r>
              <a:rPr lang="en" sz="1867" b="1"/>
              <a:t> atau 5 Mengapa </a:t>
            </a:r>
            <a:r>
              <a:rPr lang="en" sz="1867"/>
              <a:t>adalah teknik </a:t>
            </a:r>
            <a:r>
              <a:rPr lang="en" sz="1867" b="1"/>
              <a:t>tanya - jawab sederhana </a:t>
            </a:r>
            <a:r>
              <a:rPr lang="en" sz="1867"/>
              <a:t>untuk menyelidiki </a:t>
            </a:r>
            <a:r>
              <a:rPr lang="en" sz="1867" b="1"/>
              <a:t>hubungan sebab akibat dari suatu permasalahan</a:t>
            </a:r>
            <a:r>
              <a:rPr lang="en" sz="1867"/>
              <a:t>. Teknik ini adalah praktik bertanya, mengapa sebanyak lima kali, mengapa sebuah masalah terjadi dalam upaya menentukan akar penyebab dari suatu masalah.</a:t>
            </a:r>
            <a:endParaRPr/>
          </a:p>
          <a:p>
            <a:pPr marL="0" indent="0" algn="just">
              <a:lnSpc>
                <a:spcPct val="115000"/>
              </a:lnSpc>
              <a:spcBef>
                <a:spcPts val="1333"/>
              </a:spcBef>
              <a:buClr>
                <a:srgbClr val="002060"/>
              </a:buClr>
              <a:buSzPts val="1400"/>
              <a:buNone/>
            </a:pPr>
            <a:r>
              <a:rPr lang="en" sz="1867"/>
              <a:t>Seringkali akar masalah ditemukan tidak sampai 5 pertanyaan mengapa.</a:t>
            </a:r>
            <a:endParaRPr/>
          </a:p>
        </p:txBody>
      </p:sp>
      <p:pic>
        <p:nvPicPr>
          <p:cNvPr id="2572" name="Google Shape;2572;p239"/>
          <p:cNvPicPr preferRelativeResize="0"/>
          <p:nvPr/>
        </p:nvPicPr>
        <p:blipFill rotWithShape="1">
          <a:blip r:embed="rId3">
            <a:alphaModFix/>
          </a:blip>
          <a:srcRect/>
          <a:stretch/>
        </p:blipFill>
        <p:spPr>
          <a:xfrm>
            <a:off x="1182233" y="2840585"/>
            <a:ext cx="9275228" cy="3226167"/>
          </a:xfrm>
          <a:prstGeom prst="rect">
            <a:avLst/>
          </a:prstGeom>
          <a:noFill/>
          <a:ln>
            <a:noFill/>
          </a:ln>
        </p:spPr>
      </p:pic>
      <p:sp>
        <p:nvSpPr>
          <p:cNvPr id="2573" name="Google Shape;2573;p239"/>
          <p:cNvSpPr txBox="1"/>
          <p:nvPr/>
        </p:nvSpPr>
        <p:spPr>
          <a:xfrm>
            <a:off x="203201" y="5706518"/>
            <a:ext cx="11841200" cy="769594"/>
          </a:xfrm>
          <a:prstGeom prst="rect">
            <a:avLst/>
          </a:prstGeom>
          <a:noFill/>
          <a:ln>
            <a:noFill/>
          </a:ln>
        </p:spPr>
        <p:txBody>
          <a:bodyPr spcFirstLastPara="1" wrap="square" lIns="91433" tIns="45700" rIns="91433" bIns="45700" anchor="t" anchorCtr="0">
            <a:spAutoFit/>
          </a:bodyPr>
          <a:lstStyle/>
          <a:p>
            <a:r>
              <a:rPr lang="en" sz="1467" b="1">
                <a:solidFill>
                  <a:srgbClr val="002060"/>
                </a:solidFill>
                <a:latin typeface="Calibri"/>
                <a:ea typeface="Calibri"/>
                <a:cs typeface="Calibri"/>
                <a:sym typeface="Calibri"/>
              </a:rPr>
              <a:t>Keterangan: </a:t>
            </a:r>
            <a:endParaRPr sz="1467"/>
          </a:p>
          <a:p>
            <a:r>
              <a:rPr lang="en" sz="1467">
                <a:solidFill>
                  <a:srgbClr val="002060"/>
                </a:solidFill>
                <a:latin typeface="Calibri"/>
                <a:ea typeface="Calibri"/>
                <a:cs typeface="Calibri"/>
                <a:sym typeface="Calibri"/>
              </a:rPr>
              <a:t>Metode 5 why merupakan salah satu pendekatan. Banyak metodologi yang dapat digunakan dalam melakukan analisis penyelesaian masalah seperti: </a:t>
            </a:r>
            <a:r>
              <a:rPr lang="en" sz="1467" b="1" i="1">
                <a:solidFill>
                  <a:srgbClr val="002060"/>
                </a:solidFill>
                <a:latin typeface="Arial"/>
                <a:ea typeface="Arial"/>
                <a:cs typeface="Arial"/>
                <a:sym typeface="Arial"/>
              </a:rPr>
              <a:t>Design thinking, Creative Problem Solving</a:t>
            </a:r>
            <a:r>
              <a:rPr lang="en" sz="1467" b="1">
                <a:solidFill>
                  <a:srgbClr val="002060"/>
                </a:solidFill>
                <a:latin typeface="Arial"/>
                <a:ea typeface="Arial"/>
                <a:cs typeface="Arial"/>
                <a:sym typeface="Arial"/>
              </a:rPr>
              <a:t>, </a:t>
            </a:r>
            <a:r>
              <a:rPr lang="en" sz="1467" b="1" i="1">
                <a:solidFill>
                  <a:srgbClr val="002060"/>
                </a:solidFill>
                <a:latin typeface="Arial"/>
                <a:ea typeface="Arial"/>
                <a:cs typeface="Arial"/>
                <a:sym typeface="Arial"/>
              </a:rPr>
              <a:t>Solution - based thinking, Fish Bone Diagram, S</a:t>
            </a:r>
            <a:r>
              <a:rPr lang="en" sz="1467" b="1" i="1">
                <a:solidFill>
                  <a:srgbClr val="002060"/>
                </a:solidFill>
              </a:rPr>
              <a:t>WOT </a:t>
            </a:r>
            <a:r>
              <a:rPr lang="en" sz="1467" b="1" i="1">
                <a:solidFill>
                  <a:srgbClr val="002060"/>
                </a:solidFill>
                <a:latin typeface="Arial"/>
                <a:ea typeface="Arial"/>
                <a:cs typeface="Arial"/>
                <a:sym typeface="Arial"/>
              </a:rPr>
              <a:t>Analysis dll. </a:t>
            </a:r>
            <a:endParaRPr sz="1467">
              <a:solidFill>
                <a:srgbClr val="002060"/>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591"/>
        <p:cNvGrpSpPr/>
        <p:nvPr/>
      </p:nvGrpSpPr>
      <p:grpSpPr>
        <a:xfrm>
          <a:off x="0" y="0"/>
          <a:ext cx="0" cy="0"/>
          <a:chOff x="0" y="0"/>
          <a:chExt cx="0" cy="0"/>
        </a:xfrm>
      </p:grpSpPr>
      <p:sp>
        <p:nvSpPr>
          <p:cNvPr id="2592" name="Google Shape;2592;p241"/>
          <p:cNvSpPr txBox="1">
            <a:spLocks noGrp="1"/>
          </p:cNvSpPr>
          <p:nvPr>
            <p:ph type="sldNum" idx="12"/>
          </p:nvPr>
        </p:nvSpPr>
        <p:spPr>
          <a:xfrm>
            <a:off x="11357279" y="6540880"/>
            <a:ext cx="792400" cy="246400"/>
          </a:xfrm>
          <a:prstGeom prst="rect">
            <a:avLst/>
          </a:prstGeom>
        </p:spPr>
        <p:txBody>
          <a:bodyPr spcFirstLastPara="1" vert="horz" wrap="square" lIns="68567" tIns="34267" rIns="68567" bIns="34267" rtlCol="0" anchor="ctr" anchorCtr="0">
            <a:noAutofit/>
          </a:bodyPr>
          <a:lstStyle/>
          <a:p>
            <a:fld id="{00000000-1234-1234-1234-123412341234}" type="slidenum">
              <a:rPr lang="en"/>
              <a:pPr/>
              <a:t>17</a:t>
            </a:fld>
            <a:endParaRPr/>
          </a:p>
        </p:txBody>
      </p:sp>
      <p:sp>
        <p:nvSpPr>
          <p:cNvPr id="2593" name="Google Shape;2593;p241"/>
          <p:cNvSpPr txBox="1">
            <a:spLocks noGrp="1"/>
          </p:cNvSpPr>
          <p:nvPr>
            <p:ph type="title"/>
          </p:nvPr>
        </p:nvSpPr>
        <p:spPr>
          <a:xfrm>
            <a:off x="0" y="0"/>
            <a:ext cx="12192000" cy="748000"/>
          </a:xfrm>
          <a:prstGeom prst="rect">
            <a:avLst/>
          </a:prstGeom>
        </p:spPr>
        <p:txBody>
          <a:bodyPr spcFirstLastPara="1" vert="horz" wrap="square" lIns="91433" tIns="45700" rIns="91433" bIns="45700" rtlCol="0" anchor="t" anchorCtr="0">
            <a:noAutofit/>
          </a:bodyPr>
          <a:lstStyle/>
          <a:p>
            <a:r>
              <a:rPr lang="en"/>
              <a:t>Akar masalah dari suatu output dapat ditemukan dalam dimensi D sebagai proses dan dimensi C dan E sebagai input, sesuai dengan model kerangka penilaian</a:t>
            </a:r>
            <a:endParaRPr/>
          </a:p>
          <a:p>
            <a:endParaRPr/>
          </a:p>
        </p:txBody>
      </p:sp>
      <p:sp>
        <p:nvSpPr>
          <p:cNvPr id="2594" name="Google Shape;2594;p241"/>
          <p:cNvSpPr txBox="1">
            <a:spLocks noGrp="1"/>
          </p:cNvSpPr>
          <p:nvPr>
            <p:ph type="body" idx="1"/>
          </p:nvPr>
        </p:nvSpPr>
        <p:spPr>
          <a:xfrm>
            <a:off x="2135793" y="804193"/>
            <a:ext cx="1426400" cy="679600"/>
          </a:xfrm>
          <a:prstGeom prst="rect">
            <a:avLst/>
          </a:prstGeom>
          <a:noFill/>
          <a:ln>
            <a:noFill/>
          </a:ln>
        </p:spPr>
        <p:txBody>
          <a:bodyPr spcFirstLastPara="1" wrap="square" lIns="121900" tIns="121900" rIns="121900" bIns="121900" anchor="ctr" anchorCtr="0">
            <a:noAutofit/>
          </a:bodyPr>
          <a:lstStyle/>
          <a:p>
            <a:pPr marL="0" indent="0" algn="ctr">
              <a:lnSpc>
                <a:spcPct val="100000"/>
              </a:lnSpc>
              <a:spcBef>
                <a:spcPts val="1333"/>
              </a:spcBef>
              <a:buClr>
                <a:srgbClr val="002060"/>
              </a:buClr>
              <a:buSzPts val="1300"/>
              <a:buNone/>
            </a:pPr>
            <a:r>
              <a:rPr lang="en" sz="1733" b="1" i="1"/>
              <a:t>Output</a:t>
            </a:r>
            <a:endParaRPr sz="1733" b="1" i="1"/>
          </a:p>
        </p:txBody>
      </p:sp>
      <p:sp>
        <p:nvSpPr>
          <p:cNvPr id="2595" name="Google Shape;2595;p241"/>
          <p:cNvSpPr txBox="1">
            <a:spLocks noGrp="1"/>
          </p:cNvSpPr>
          <p:nvPr>
            <p:ph type="body" idx="2"/>
          </p:nvPr>
        </p:nvSpPr>
        <p:spPr>
          <a:xfrm>
            <a:off x="5329501" y="804193"/>
            <a:ext cx="1440000" cy="679600"/>
          </a:xfrm>
          <a:prstGeom prst="rect">
            <a:avLst/>
          </a:prstGeom>
          <a:noFill/>
          <a:ln>
            <a:noFill/>
          </a:ln>
        </p:spPr>
        <p:txBody>
          <a:bodyPr spcFirstLastPara="1" wrap="square" lIns="121900" tIns="121900" rIns="121900" bIns="121900" anchor="ctr" anchorCtr="0">
            <a:noAutofit/>
          </a:bodyPr>
          <a:lstStyle/>
          <a:p>
            <a:pPr marL="0" indent="0" algn="ctr">
              <a:lnSpc>
                <a:spcPct val="100000"/>
              </a:lnSpc>
              <a:spcBef>
                <a:spcPts val="1333"/>
              </a:spcBef>
              <a:buClr>
                <a:srgbClr val="002060"/>
              </a:buClr>
              <a:buSzPts val="1300"/>
              <a:buNone/>
            </a:pPr>
            <a:r>
              <a:rPr lang="en" sz="1733" b="1" i="1"/>
              <a:t>Proses</a:t>
            </a:r>
            <a:endParaRPr sz="1733" b="1" i="1"/>
          </a:p>
        </p:txBody>
      </p:sp>
      <p:sp>
        <p:nvSpPr>
          <p:cNvPr id="2596" name="Google Shape;2596;p241"/>
          <p:cNvSpPr txBox="1">
            <a:spLocks noGrp="1"/>
          </p:cNvSpPr>
          <p:nvPr>
            <p:ph type="body" idx="3"/>
          </p:nvPr>
        </p:nvSpPr>
        <p:spPr>
          <a:xfrm>
            <a:off x="8528735" y="804193"/>
            <a:ext cx="1440000" cy="679600"/>
          </a:xfrm>
          <a:prstGeom prst="rect">
            <a:avLst/>
          </a:prstGeom>
          <a:noFill/>
          <a:ln>
            <a:noFill/>
          </a:ln>
        </p:spPr>
        <p:txBody>
          <a:bodyPr spcFirstLastPara="1" wrap="square" lIns="121900" tIns="121900" rIns="121900" bIns="121900" anchor="ctr" anchorCtr="0">
            <a:noAutofit/>
          </a:bodyPr>
          <a:lstStyle/>
          <a:p>
            <a:pPr marL="0" indent="0" algn="ctr">
              <a:lnSpc>
                <a:spcPct val="100000"/>
              </a:lnSpc>
              <a:spcBef>
                <a:spcPts val="1333"/>
              </a:spcBef>
              <a:buClr>
                <a:srgbClr val="002060"/>
              </a:buClr>
              <a:buSzPts val="1300"/>
              <a:buNone/>
            </a:pPr>
            <a:r>
              <a:rPr lang="en" sz="1733" b="1" i="1"/>
              <a:t>Input</a:t>
            </a:r>
            <a:endParaRPr sz="1733" b="1" i="1"/>
          </a:p>
        </p:txBody>
      </p:sp>
      <p:sp>
        <p:nvSpPr>
          <p:cNvPr id="2597" name="Google Shape;2597;p241"/>
          <p:cNvSpPr/>
          <p:nvPr/>
        </p:nvSpPr>
        <p:spPr>
          <a:xfrm>
            <a:off x="1805000" y="2083236"/>
            <a:ext cx="2088000" cy="1798443"/>
          </a:xfrm>
          <a:custGeom>
            <a:avLst/>
            <a:gdLst/>
            <a:ahLst/>
            <a:cxnLst/>
            <a:rect l="l" t="t" r="r" b="b"/>
            <a:pathLst>
              <a:path w="243" h="211" extrusionOk="0">
                <a:moveTo>
                  <a:pt x="0" y="105"/>
                </a:moveTo>
                <a:lnTo>
                  <a:pt x="61" y="211"/>
                </a:lnTo>
                <a:lnTo>
                  <a:pt x="183" y="211"/>
                </a:lnTo>
                <a:lnTo>
                  <a:pt x="243" y="105"/>
                </a:lnTo>
                <a:lnTo>
                  <a:pt x="183" y="0"/>
                </a:lnTo>
                <a:lnTo>
                  <a:pt x="61" y="0"/>
                </a:lnTo>
                <a:lnTo>
                  <a:pt x="0" y="105"/>
                </a:lnTo>
                <a:lnTo>
                  <a:pt x="0" y="105"/>
                </a:lnTo>
                <a:close/>
              </a:path>
            </a:pathLst>
          </a:custGeom>
          <a:solidFill>
            <a:srgbClr val="CFE2F3"/>
          </a:solidFill>
          <a:ln>
            <a:noFill/>
          </a:ln>
        </p:spPr>
        <p:txBody>
          <a:bodyPr spcFirstLastPara="1" wrap="square" lIns="91433" tIns="45700" rIns="91433" bIns="45700" anchor="t" anchorCtr="0">
            <a:noAutofit/>
          </a:bodyPr>
          <a:lstStyle/>
          <a:p>
            <a:endParaRPr sz="1867">
              <a:solidFill>
                <a:srgbClr val="002060"/>
              </a:solidFill>
              <a:latin typeface="Calibri"/>
              <a:ea typeface="Calibri"/>
              <a:cs typeface="Calibri"/>
              <a:sym typeface="Calibri"/>
            </a:endParaRPr>
          </a:p>
        </p:txBody>
      </p:sp>
      <p:sp>
        <p:nvSpPr>
          <p:cNvPr id="2598" name="Google Shape;2598;p241"/>
          <p:cNvSpPr/>
          <p:nvPr/>
        </p:nvSpPr>
        <p:spPr>
          <a:xfrm>
            <a:off x="1805000" y="4301248"/>
            <a:ext cx="2088000" cy="1798443"/>
          </a:xfrm>
          <a:custGeom>
            <a:avLst/>
            <a:gdLst/>
            <a:ahLst/>
            <a:cxnLst/>
            <a:rect l="l" t="t" r="r" b="b"/>
            <a:pathLst>
              <a:path w="243" h="211" extrusionOk="0">
                <a:moveTo>
                  <a:pt x="0" y="106"/>
                </a:moveTo>
                <a:lnTo>
                  <a:pt x="60" y="211"/>
                </a:lnTo>
                <a:lnTo>
                  <a:pt x="182" y="211"/>
                </a:lnTo>
                <a:lnTo>
                  <a:pt x="243" y="106"/>
                </a:lnTo>
                <a:lnTo>
                  <a:pt x="182" y="0"/>
                </a:lnTo>
                <a:lnTo>
                  <a:pt x="60" y="0"/>
                </a:lnTo>
                <a:lnTo>
                  <a:pt x="0" y="106"/>
                </a:lnTo>
                <a:lnTo>
                  <a:pt x="0" y="106"/>
                </a:lnTo>
                <a:close/>
              </a:path>
            </a:pathLst>
          </a:custGeom>
          <a:solidFill>
            <a:srgbClr val="CFE2F3"/>
          </a:solidFill>
          <a:ln>
            <a:noFill/>
          </a:ln>
        </p:spPr>
        <p:txBody>
          <a:bodyPr spcFirstLastPara="1" wrap="square" lIns="91433" tIns="45700" rIns="91433" bIns="45700" anchor="t" anchorCtr="0">
            <a:noAutofit/>
          </a:bodyPr>
          <a:lstStyle/>
          <a:p>
            <a:endParaRPr sz="1867">
              <a:solidFill>
                <a:srgbClr val="002060"/>
              </a:solidFill>
              <a:latin typeface="Calibri"/>
              <a:ea typeface="Calibri"/>
              <a:cs typeface="Calibri"/>
              <a:sym typeface="Calibri"/>
            </a:endParaRPr>
          </a:p>
        </p:txBody>
      </p:sp>
      <p:sp>
        <p:nvSpPr>
          <p:cNvPr id="2599" name="Google Shape;2599;p241"/>
          <p:cNvSpPr/>
          <p:nvPr/>
        </p:nvSpPr>
        <p:spPr>
          <a:xfrm>
            <a:off x="5005600" y="3183383"/>
            <a:ext cx="2088000" cy="1798443"/>
          </a:xfrm>
          <a:custGeom>
            <a:avLst/>
            <a:gdLst/>
            <a:ahLst/>
            <a:cxnLst/>
            <a:rect l="l" t="t" r="r" b="b"/>
            <a:pathLst>
              <a:path w="243" h="211" extrusionOk="0">
                <a:moveTo>
                  <a:pt x="0" y="105"/>
                </a:moveTo>
                <a:lnTo>
                  <a:pt x="61" y="211"/>
                </a:lnTo>
                <a:lnTo>
                  <a:pt x="182" y="211"/>
                </a:lnTo>
                <a:lnTo>
                  <a:pt x="243" y="105"/>
                </a:lnTo>
                <a:lnTo>
                  <a:pt x="182" y="0"/>
                </a:lnTo>
                <a:lnTo>
                  <a:pt x="61" y="0"/>
                </a:lnTo>
                <a:lnTo>
                  <a:pt x="0" y="105"/>
                </a:lnTo>
                <a:lnTo>
                  <a:pt x="0" y="105"/>
                </a:lnTo>
                <a:close/>
              </a:path>
            </a:pathLst>
          </a:custGeom>
          <a:solidFill>
            <a:srgbClr val="D9EAD3"/>
          </a:solidFill>
          <a:ln>
            <a:noFill/>
          </a:ln>
        </p:spPr>
        <p:txBody>
          <a:bodyPr spcFirstLastPara="1" wrap="square" lIns="91433" tIns="45700" rIns="91433" bIns="45700" anchor="t" anchorCtr="0">
            <a:noAutofit/>
          </a:bodyPr>
          <a:lstStyle/>
          <a:p>
            <a:endParaRPr sz="1867">
              <a:solidFill>
                <a:srgbClr val="002060"/>
              </a:solidFill>
              <a:latin typeface="Calibri"/>
              <a:ea typeface="Calibri"/>
              <a:cs typeface="Calibri"/>
              <a:sym typeface="Calibri"/>
            </a:endParaRPr>
          </a:p>
        </p:txBody>
      </p:sp>
      <p:sp>
        <p:nvSpPr>
          <p:cNvPr id="2600" name="Google Shape;2600;p241"/>
          <p:cNvSpPr/>
          <p:nvPr/>
        </p:nvSpPr>
        <p:spPr>
          <a:xfrm>
            <a:off x="8204833" y="2097889"/>
            <a:ext cx="2088000" cy="1798443"/>
          </a:xfrm>
          <a:custGeom>
            <a:avLst/>
            <a:gdLst/>
            <a:ahLst/>
            <a:cxnLst/>
            <a:rect l="l" t="t" r="r" b="b"/>
            <a:pathLst>
              <a:path w="244" h="211" extrusionOk="0">
                <a:moveTo>
                  <a:pt x="0" y="106"/>
                </a:moveTo>
                <a:lnTo>
                  <a:pt x="61" y="211"/>
                </a:lnTo>
                <a:lnTo>
                  <a:pt x="183" y="211"/>
                </a:lnTo>
                <a:lnTo>
                  <a:pt x="244" y="106"/>
                </a:lnTo>
                <a:lnTo>
                  <a:pt x="183" y="0"/>
                </a:lnTo>
                <a:lnTo>
                  <a:pt x="61" y="0"/>
                </a:lnTo>
                <a:lnTo>
                  <a:pt x="0" y="106"/>
                </a:lnTo>
                <a:lnTo>
                  <a:pt x="0" y="106"/>
                </a:lnTo>
                <a:close/>
              </a:path>
            </a:pathLst>
          </a:custGeom>
          <a:solidFill>
            <a:srgbClr val="FCE5CD"/>
          </a:solidFill>
          <a:ln>
            <a:noFill/>
          </a:ln>
        </p:spPr>
        <p:txBody>
          <a:bodyPr spcFirstLastPara="1" wrap="square" lIns="91433" tIns="45700" rIns="91433" bIns="45700" anchor="t" anchorCtr="0">
            <a:noAutofit/>
          </a:bodyPr>
          <a:lstStyle/>
          <a:p>
            <a:endParaRPr sz="1867">
              <a:solidFill>
                <a:srgbClr val="002060"/>
              </a:solidFill>
              <a:latin typeface="Calibri"/>
              <a:ea typeface="Calibri"/>
              <a:cs typeface="Calibri"/>
              <a:sym typeface="Calibri"/>
            </a:endParaRPr>
          </a:p>
        </p:txBody>
      </p:sp>
      <p:sp>
        <p:nvSpPr>
          <p:cNvPr id="2601" name="Google Shape;2601;p241"/>
          <p:cNvSpPr/>
          <p:nvPr/>
        </p:nvSpPr>
        <p:spPr>
          <a:xfrm>
            <a:off x="8204833" y="4305495"/>
            <a:ext cx="2088000" cy="1798443"/>
          </a:xfrm>
          <a:custGeom>
            <a:avLst/>
            <a:gdLst/>
            <a:ahLst/>
            <a:cxnLst/>
            <a:rect l="l" t="t" r="r" b="b"/>
            <a:pathLst>
              <a:path w="243" h="211" extrusionOk="0">
                <a:moveTo>
                  <a:pt x="0" y="105"/>
                </a:moveTo>
                <a:lnTo>
                  <a:pt x="60" y="211"/>
                </a:lnTo>
                <a:lnTo>
                  <a:pt x="182" y="211"/>
                </a:lnTo>
                <a:lnTo>
                  <a:pt x="243" y="105"/>
                </a:lnTo>
                <a:lnTo>
                  <a:pt x="182" y="0"/>
                </a:lnTo>
                <a:lnTo>
                  <a:pt x="60" y="0"/>
                </a:lnTo>
                <a:lnTo>
                  <a:pt x="0" y="105"/>
                </a:lnTo>
                <a:lnTo>
                  <a:pt x="0" y="105"/>
                </a:lnTo>
                <a:close/>
              </a:path>
            </a:pathLst>
          </a:custGeom>
          <a:solidFill>
            <a:srgbClr val="FCE5CD"/>
          </a:solidFill>
          <a:ln>
            <a:noFill/>
          </a:ln>
        </p:spPr>
        <p:txBody>
          <a:bodyPr spcFirstLastPara="1" wrap="square" lIns="91433" tIns="45700" rIns="91433" bIns="45700" anchor="t" anchorCtr="0">
            <a:noAutofit/>
          </a:bodyPr>
          <a:lstStyle/>
          <a:p>
            <a:endParaRPr sz="1867">
              <a:solidFill>
                <a:srgbClr val="002060"/>
              </a:solidFill>
              <a:latin typeface="Calibri"/>
              <a:ea typeface="Calibri"/>
              <a:cs typeface="Calibri"/>
              <a:sym typeface="Calibri"/>
            </a:endParaRPr>
          </a:p>
        </p:txBody>
      </p:sp>
      <p:sp>
        <p:nvSpPr>
          <p:cNvPr id="2602" name="Google Shape;2602;p241"/>
          <p:cNvSpPr/>
          <p:nvPr/>
        </p:nvSpPr>
        <p:spPr>
          <a:xfrm>
            <a:off x="1932735" y="4412051"/>
            <a:ext cx="1832531" cy="1585352"/>
          </a:xfrm>
          <a:custGeom>
            <a:avLst/>
            <a:gdLst/>
            <a:ahLst/>
            <a:cxnLst/>
            <a:rect l="l" t="t" r="r" b="b"/>
            <a:pathLst>
              <a:path w="4296" h="3720" extrusionOk="0">
                <a:moveTo>
                  <a:pt x="0" y="1860"/>
                </a:moveTo>
                <a:lnTo>
                  <a:pt x="1075" y="0"/>
                </a:lnTo>
                <a:lnTo>
                  <a:pt x="3222" y="0"/>
                </a:lnTo>
                <a:lnTo>
                  <a:pt x="4296" y="1860"/>
                </a:lnTo>
                <a:lnTo>
                  <a:pt x="3222" y="3720"/>
                </a:lnTo>
                <a:lnTo>
                  <a:pt x="1075" y="3720"/>
                </a:lnTo>
                <a:lnTo>
                  <a:pt x="0" y="1860"/>
                </a:lnTo>
                <a:lnTo>
                  <a:pt x="0" y="1860"/>
                </a:lnTo>
                <a:close/>
                <a:moveTo>
                  <a:pt x="38" y="1860"/>
                </a:moveTo>
                <a:lnTo>
                  <a:pt x="1094" y="3687"/>
                </a:lnTo>
                <a:lnTo>
                  <a:pt x="3204" y="3687"/>
                </a:lnTo>
                <a:lnTo>
                  <a:pt x="4258" y="1860"/>
                </a:lnTo>
                <a:lnTo>
                  <a:pt x="3204" y="33"/>
                </a:lnTo>
                <a:lnTo>
                  <a:pt x="1094" y="33"/>
                </a:lnTo>
                <a:lnTo>
                  <a:pt x="38" y="1860"/>
                </a:lnTo>
                <a:lnTo>
                  <a:pt x="38" y="1860"/>
                </a:lnTo>
              </a:path>
            </a:pathLst>
          </a:custGeom>
          <a:solidFill>
            <a:srgbClr val="FFFFFF"/>
          </a:solidFill>
          <a:ln>
            <a:noFill/>
          </a:ln>
        </p:spPr>
        <p:txBody>
          <a:bodyPr spcFirstLastPara="1" wrap="square" lIns="91433" tIns="45700" rIns="91433" bIns="45700" anchor="t" anchorCtr="0">
            <a:noAutofit/>
          </a:bodyPr>
          <a:lstStyle/>
          <a:p>
            <a:endParaRPr sz="1867">
              <a:solidFill>
                <a:srgbClr val="002060"/>
              </a:solidFill>
              <a:latin typeface="Calibri"/>
              <a:ea typeface="Calibri"/>
              <a:cs typeface="Calibri"/>
              <a:sym typeface="Calibri"/>
            </a:endParaRPr>
          </a:p>
        </p:txBody>
      </p:sp>
      <p:sp>
        <p:nvSpPr>
          <p:cNvPr id="2603" name="Google Shape;2603;p241"/>
          <p:cNvSpPr/>
          <p:nvPr/>
        </p:nvSpPr>
        <p:spPr>
          <a:xfrm>
            <a:off x="1932732" y="2185516"/>
            <a:ext cx="1832536" cy="1585352"/>
          </a:xfrm>
          <a:custGeom>
            <a:avLst/>
            <a:gdLst/>
            <a:ahLst/>
            <a:cxnLst/>
            <a:rect l="l" t="t" r="r" b="b"/>
            <a:pathLst>
              <a:path w="4294" h="3720" extrusionOk="0">
                <a:moveTo>
                  <a:pt x="0" y="1860"/>
                </a:moveTo>
                <a:lnTo>
                  <a:pt x="1073" y="0"/>
                </a:lnTo>
                <a:lnTo>
                  <a:pt x="3221" y="0"/>
                </a:lnTo>
                <a:lnTo>
                  <a:pt x="4294" y="1860"/>
                </a:lnTo>
                <a:lnTo>
                  <a:pt x="3221" y="3720"/>
                </a:lnTo>
                <a:lnTo>
                  <a:pt x="1073" y="3720"/>
                </a:lnTo>
                <a:lnTo>
                  <a:pt x="0" y="1860"/>
                </a:lnTo>
                <a:lnTo>
                  <a:pt x="0" y="1860"/>
                </a:lnTo>
                <a:close/>
                <a:moveTo>
                  <a:pt x="37" y="1860"/>
                </a:moveTo>
                <a:lnTo>
                  <a:pt x="1092" y="3687"/>
                </a:lnTo>
                <a:lnTo>
                  <a:pt x="3202" y="3687"/>
                </a:lnTo>
                <a:lnTo>
                  <a:pt x="4258" y="1860"/>
                </a:lnTo>
                <a:lnTo>
                  <a:pt x="3202" y="33"/>
                </a:lnTo>
                <a:lnTo>
                  <a:pt x="1092" y="33"/>
                </a:lnTo>
                <a:lnTo>
                  <a:pt x="37" y="1860"/>
                </a:lnTo>
                <a:lnTo>
                  <a:pt x="37" y="1860"/>
                </a:lnTo>
              </a:path>
            </a:pathLst>
          </a:custGeom>
          <a:solidFill>
            <a:srgbClr val="FFFFFF"/>
          </a:solidFill>
          <a:ln>
            <a:noFill/>
          </a:ln>
        </p:spPr>
        <p:txBody>
          <a:bodyPr spcFirstLastPara="1" wrap="square" lIns="91433" tIns="45700" rIns="91433" bIns="45700" anchor="t" anchorCtr="0">
            <a:noAutofit/>
          </a:bodyPr>
          <a:lstStyle/>
          <a:p>
            <a:endParaRPr sz="1867">
              <a:solidFill>
                <a:srgbClr val="002060"/>
              </a:solidFill>
              <a:latin typeface="Calibri"/>
              <a:ea typeface="Calibri"/>
              <a:cs typeface="Calibri"/>
              <a:sym typeface="Calibri"/>
            </a:endParaRPr>
          </a:p>
        </p:txBody>
      </p:sp>
      <p:sp>
        <p:nvSpPr>
          <p:cNvPr id="2604" name="Google Shape;2604;p241"/>
          <p:cNvSpPr/>
          <p:nvPr/>
        </p:nvSpPr>
        <p:spPr>
          <a:xfrm>
            <a:off x="8332567" y="2208692"/>
            <a:ext cx="1832533" cy="1585352"/>
          </a:xfrm>
          <a:custGeom>
            <a:avLst/>
            <a:gdLst/>
            <a:ahLst/>
            <a:cxnLst/>
            <a:rect l="l" t="t" r="r" b="b"/>
            <a:pathLst>
              <a:path w="4295" h="3720" extrusionOk="0">
                <a:moveTo>
                  <a:pt x="0" y="1860"/>
                </a:moveTo>
                <a:lnTo>
                  <a:pt x="1075" y="0"/>
                </a:lnTo>
                <a:lnTo>
                  <a:pt x="3222" y="0"/>
                </a:lnTo>
                <a:lnTo>
                  <a:pt x="4295" y="1860"/>
                </a:lnTo>
                <a:lnTo>
                  <a:pt x="3222" y="3720"/>
                </a:lnTo>
                <a:lnTo>
                  <a:pt x="1075" y="3720"/>
                </a:lnTo>
                <a:lnTo>
                  <a:pt x="0" y="1860"/>
                </a:lnTo>
                <a:lnTo>
                  <a:pt x="0" y="1860"/>
                </a:lnTo>
                <a:close/>
                <a:moveTo>
                  <a:pt x="38" y="1860"/>
                </a:moveTo>
                <a:lnTo>
                  <a:pt x="1094" y="3687"/>
                </a:lnTo>
                <a:lnTo>
                  <a:pt x="3203" y="3687"/>
                </a:lnTo>
                <a:lnTo>
                  <a:pt x="4259" y="1860"/>
                </a:lnTo>
                <a:lnTo>
                  <a:pt x="3203" y="33"/>
                </a:lnTo>
                <a:lnTo>
                  <a:pt x="1094" y="33"/>
                </a:lnTo>
                <a:lnTo>
                  <a:pt x="38" y="1860"/>
                </a:lnTo>
                <a:lnTo>
                  <a:pt x="38" y="1860"/>
                </a:lnTo>
              </a:path>
            </a:pathLst>
          </a:custGeom>
          <a:solidFill>
            <a:srgbClr val="FFFFFF"/>
          </a:solidFill>
          <a:ln>
            <a:noFill/>
          </a:ln>
        </p:spPr>
        <p:txBody>
          <a:bodyPr spcFirstLastPara="1" wrap="square" lIns="91433" tIns="45700" rIns="91433" bIns="45700" anchor="t" anchorCtr="0">
            <a:noAutofit/>
          </a:bodyPr>
          <a:lstStyle/>
          <a:p>
            <a:endParaRPr sz="1867">
              <a:solidFill>
                <a:srgbClr val="002060"/>
              </a:solidFill>
              <a:latin typeface="Calibri"/>
              <a:ea typeface="Calibri"/>
              <a:cs typeface="Calibri"/>
              <a:sym typeface="Calibri"/>
            </a:endParaRPr>
          </a:p>
        </p:txBody>
      </p:sp>
      <p:sp>
        <p:nvSpPr>
          <p:cNvPr id="2605" name="Google Shape;2605;p241"/>
          <p:cNvSpPr/>
          <p:nvPr/>
        </p:nvSpPr>
        <p:spPr>
          <a:xfrm>
            <a:off x="5133332" y="3289915"/>
            <a:ext cx="1832536" cy="1585352"/>
          </a:xfrm>
          <a:custGeom>
            <a:avLst/>
            <a:gdLst/>
            <a:ahLst/>
            <a:cxnLst/>
            <a:rect l="l" t="t" r="r" b="b"/>
            <a:pathLst>
              <a:path w="4294" h="3720" extrusionOk="0">
                <a:moveTo>
                  <a:pt x="0" y="1860"/>
                </a:moveTo>
                <a:lnTo>
                  <a:pt x="1073" y="0"/>
                </a:lnTo>
                <a:lnTo>
                  <a:pt x="3221" y="0"/>
                </a:lnTo>
                <a:lnTo>
                  <a:pt x="4294" y="1860"/>
                </a:lnTo>
                <a:lnTo>
                  <a:pt x="3221" y="3720"/>
                </a:lnTo>
                <a:lnTo>
                  <a:pt x="1073" y="3720"/>
                </a:lnTo>
                <a:lnTo>
                  <a:pt x="0" y="1860"/>
                </a:lnTo>
                <a:lnTo>
                  <a:pt x="0" y="1860"/>
                </a:lnTo>
                <a:close/>
                <a:moveTo>
                  <a:pt x="37" y="1860"/>
                </a:moveTo>
                <a:lnTo>
                  <a:pt x="1092" y="3687"/>
                </a:lnTo>
                <a:lnTo>
                  <a:pt x="3202" y="3687"/>
                </a:lnTo>
                <a:lnTo>
                  <a:pt x="4257" y="1860"/>
                </a:lnTo>
                <a:lnTo>
                  <a:pt x="3202" y="33"/>
                </a:lnTo>
                <a:lnTo>
                  <a:pt x="1092" y="33"/>
                </a:lnTo>
                <a:lnTo>
                  <a:pt x="37" y="1860"/>
                </a:lnTo>
                <a:lnTo>
                  <a:pt x="37" y="1860"/>
                </a:lnTo>
              </a:path>
            </a:pathLst>
          </a:custGeom>
          <a:solidFill>
            <a:srgbClr val="FFFFFF"/>
          </a:solidFill>
          <a:ln>
            <a:noFill/>
          </a:ln>
        </p:spPr>
        <p:txBody>
          <a:bodyPr spcFirstLastPara="1" wrap="square" lIns="91433" tIns="45700" rIns="91433" bIns="45700" anchor="t" anchorCtr="0">
            <a:noAutofit/>
          </a:bodyPr>
          <a:lstStyle/>
          <a:p>
            <a:endParaRPr sz="1867">
              <a:solidFill>
                <a:srgbClr val="002060"/>
              </a:solidFill>
              <a:latin typeface="Calibri"/>
              <a:ea typeface="Calibri"/>
              <a:cs typeface="Calibri"/>
              <a:sym typeface="Calibri"/>
            </a:endParaRPr>
          </a:p>
        </p:txBody>
      </p:sp>
      <p:sp>
        <p:nvSpPr>
          <p:cNvPr id="2606" name="Google Shape;2606;p241"/>
          <p:cNvSpPr/>
          <p:nvPr/>
        </p:nvSpPr>
        <p:spPr>
          <a:xfrm>
            <a:off x="8332567" y="4407775"/>
            <a:ext cx="1832533" cy="1585352"/>
          </a:xfrm>
          <a:custGeom>
            <a:avLst/>
            <a:gdLst/>
            <a:ahLst/>
            <a:cxnLst/>
            <a:rect l="l" t="t" r="r" b="b"/>
            <a:pathLst>
              <a:path w="4295" h="3720" extrusionOk="0">
                <a:moveTo>
                  <a:pt x="0" y="1860"/>
                </a:moveTo>
                <a:lnTo>
                  <a:pt x="1074" y="0"/>
                </a:lnTo>
                <a:lnTo>
                  <a:pt x="3222" y="0"/>
                </a:lnTo>
                <a:lnTo>
                  <a:pt x="4295" y="1860"/>
                </a:lnTo>
                <a:lnTo>
                  <a:pt x="3222" y="3720"/>
                </a:lnTo>
                <a:lnTo>
                  <a:pt x="1074" y="3720"/>
                </a:lnTo>
                <a:lnTo>
                  <a:pt x="0" y="1860"/>
                </a:lnTo>
                <a:lnTo>
                  <a:pt x="0" y="1860"/>
                </a:lnTo>
                <a:close/>
                <a:moveTo>
                  <a:pt x="38" y="1860"/>
                </a:moveTo>
                <a:lnTo>
                  <a:pt x="1092" y="3687"/>
                </a:lnTo>
                <a:lnTo>
                  <a:pt x="3203" y="3687"/>
                </a:lnTo>
                <a:lnTo>
                  <a:pt x="4257" y="1860"/>
                </a:lnTo>
                <a:lnTo>
                  <a:pt x="3203" y="33"/>
                </a:lnTo>
                <a:lnTo>
                  <a:pt x="1092" y="33"/>
                </a:lnTo>
                <a:lnTo>
                  <a:pt x="38" y="1860"/>
                </a:lnTo>
                <a:lnTo>
                  <a:pt x="38" y="1860"/>
                </a:lnTo>
              </a:path>
            </a:pathLst>
          </a:custGeom>
          <a:solidFill>
            <a:srgbClr val="FFFFFF"/>
          </a:solidFill>
          <a:ln>
            <a:noFill/>
          </a:ln>
        </p:spPr>
        <p:txBody>
          <a:bodyPr spcFirstLastPara="1" wrap="square" lIns="91433" tIns="45700" rIns="91433" bIns="45700" anchor="t" anchorCtr="0">
            <a:noAutofit/>
          </a:bodyPr>
          <a:lstStyle/>
          <a:p>
            <a:endParaRPr sz="1867">
              <a:solidFill>
                <a:srgbClr val="002060"/>
              </a:solidFill>
              <a:latin typeface="Calibri"/>
              <a:ea typeface="Calibri"/>
              <a:cs typeface="Calibri"/>
              <a:sym typeface="Calibri"/>
            </a:endParaRPr>
          </a:p>
        </p:txBody>
      </p:sp>
      <p:sp>
        <p:nvSpPr>
          <p:cNvPr id="2607" name="Google Shape;2607;p241"/>
          <p:cNvSpPr/>
          <p:nvPr/>
        </p:nvSpPr>
        <p:spPr>
          <a:xfrm>
            <a:off x="2107600" y="2653617"/>
            <a:ext cx="1482800" cy="669200"/>
          </a:xfrm>
          <a:prstGeom prst="rect">
            <a:avLst/>
          </a:prstGeom>
          <a:noFill/>
          <a:ln>
            <a:noFill/>
          </a:ln>
        </p:spPr>
        <p:txBody>
          <a:bodyPr spcFirstLastPara="1" wrap="square" lIns="91433" tIns="45700" rIns="91433" bIns="45700" anchor="ctr" anchorCtr="0">
            <a:noAutofit/>
          </a:bodyPr>
          <a:lstStyle/>
          <a:p>
            <a:pPr algn="ctr"/>
            <a:r>
              <a:rPr lang="en" sz="1467" b="1" u="sng">
                <a:solidFill>
                  <a:srgbClr val="002060"/>
                </a:solidFill>
                <a:latin typeface="Calibri"/>
                <a:ea typeface="Calibri"/>
                <a:cs typeface="Calibri"/>
                <a:sym typeface="Calibri"/>
              </a:rPr>
              <a:t>Dimensi A</a:t>
            </a:r>
            <a:endParaRPr sz="1467"/>
          </a:p>
          <a:p>
            <a:pPr algn="ctr"/>
            <a:endParaRPr sz="1467" b="1">
              <a:solidFill>
                <a:srgbClr val="002060"/>
              </a:solidFill>
              <a:latin typeface="Calibri"/>
              <a:ea typeface="Calibri"/>
              <a:cs typeface="Calibri"/>
              <a:sym typeface="Calibri"/>
            </a:endParaRPr>
          </a:p>
          <a:p>
            <a:pPr algn="ctr"/>
            <a:r>
              <a:rPr lang="en" sz="1467" b="1">
                <a:solidFill>
                  <a:srgbClr val="002060"/>
                </a:solidFill>
                <a:latin typeface="Calibri"/>
                <a:ea typeface="Calibri"/>
                <a:cs typeface="Calibri"/>
                <a:sym typeface="Calibri"/>
              </a:rPr>
              <a:t>Mutu dan relevansi hasil belajar murid</a:t>
            </a:r>
            <a:endParaRPr sz="1467" b="1">
              <a:solidFill>
                <a:srgbClr val="002060"/>
              </a:solidFill>
              <a:latin typeface="Calibri"/>
              <a:ea typeface="Calibri"/>
              <a:cs typeface="Calibri"/>
              <a:sym typeface="Calibri"/>
            </a:endParaRPr>
          </a:p>
        </p:txBody>
      </p:sp>
      <p:sp>
        <p:nvSpPr>
          <p:cNvPr id="2608" name="Google Shape;2608;p241"/>
          <p:cNvSpPr/>
          <p:nvPr/>
        </p:nvSpPr>
        <p:spPr>
          <a:xfrm>
            <a:off x="2107600" y="4768528"/>
            <a:ext cx="1482800" cy="669200"/>
          </a:xfrm>
          <a:prstGeom prst="rect">
            <a:avLst/>
          </a:prstGeom>
          <a:noFill/>
          <a:ln>
            <a:noFill/>
          </a:ln>
        </p:spPr>
        <p:txBody>
          <a:bodyPr spcFirstLastPara="1" wrap="square" lIns="91433" tIns="45700" rIns="91433" bIns="45700" anchor="ctr" anchorCtr="0">
            <a:noAutofit/>
          </a:bodyPr>
          <a:lstStyle/>
          <a:p>
            <a:pPr algn="ctr"/>
            <a:r>
              <a:rPr lang="en" sz="1467" b="1" u="sng">
                <a:solidFill>
                  <a:srgbClr val="002060"/>
                </a:solidFill>
                <a:latin typeface="Calibri"/>
                <a:ea typeface="Calibri"/>
                <a:cs typeface="Calibri"/>
                <a:sym typeface="Calibri"/>
              </a:rPr>
              <a:t>Dimensi B</a:t>
            </a:r>
            <a:endParaRPr sz="1467" b="1" u="sng">
              <a:solidFill>
                <a:srgbClr val="002060"/>
              </a:solidFill>
              <a:latin typeface="Calibri"/>
              <a:ea typeface="Calibri"/>
              <a:cs typeface="Calibri"/>
              <a:sym typeface="Calibri"/>
            </a:endParaRPr>
          </a:p>
          <a:p>
            <a:pPr algn="ctr"/>
            <a:endParaRPr sz="1467" b="1">
              <a:solidFill>
                <a:srgbClr val="002060"/>
              </a:solidFill>
              <a:latin typeface="Calibri"/>
              <a:ea typeface="Calibri"/>
              <a:cs typeface="Calibri"/>
              <a:sym typeface="Calibri"/>
            </a:endParaRPr>
          </a:p>
          <a:p>
            <a:pPr algn="ctr"/>
            <a:r>
              <a:rPr lang="en" sz="1467" b="1">
                <a:solidFill>
                  <a:srgbClr val="002060"/>
                </a:solidFill>
                <a:latin typeface="Calibri"/>
                <a:ea typeface="Calibri"/>
                <a:cs typeface="Calibri"/>
                <a:sym typeface="Calibri"/>
              </a:rPr>
              <a:t>Pemerataan pendidikan yang bermutu</a:t>
            </a:r>
            <a:endParaRPr sz="1467" b="1">
              <a:solidFill>
                <a:srgbClr val="002060"/>
              </a:solidFill>
              <a:latin typeface="Calibri"/>
              <a:ea typeface="Calibri"/>
              <a:cs typeface="Calibri"/>
              <a:sym typeface="Calibri"/>
            </a:endParaRPr>
          </a:p>
        </p:txBody>
      </p:sp>
      <p:sp>
        <p:nvSpPr>
          <p:cNvPr id="2609" name="Google Shape;2609;p241"/>
          <p:cNvSpPr/>
          <p:nvPr/>
        </p:nvSpPr>
        <p:spPr>
          <a:xfrm>
            <a:off x="5308200" y="3747999"/>
            <a:ext cx="1482800" cy="669200"/>
          </a:xfrm>
          <a:prstGeom prst="rect">
            <a:avLst/>
          </a:prstGeom>
          <a:noFill/>
          <a:ln>
            <a:noFill/>
          </a:ln>
        </p:spPr>
        <p:txBody>
          <a:bodyPr spcFirstLastPara="1" wrap="square" lIns="91433" tIns="45700" rIns="91433" bIns="45700" anchor="ctr" anchorCtr="0">
            <a:noAutofit/>
          </a:bodyPr>
          <a:lstStyle/>
          <a:p>
            <a:pPr algn="ctr"/>
            <a:r>
              <a:rPr lang="en" sz="1467" b="1" u="sng">
                <a:solidFill>
                  <a:srgbClr val="002060"/>
                </a:solidFill>
                <a:latin typeface="Calibri"/>
                <a:ea typeface="Calibri"/>
                <a:cs typeface="Calibri"/>
                <a:sym typeface="Calibri"/>
              </a:rPr>
              <a:t>Dimensi D</a:t>
            </a:r>
            <a:endParaRPr sz="1467" b="1" u="sng">
              <a:solidFill>
                <a:srgbClr val="002060"/>
              </a:solidFill>
              <a:latin typeface="Calibri"/>
              <a:ea typeface="Calibri"/>
              <a:cs typeface="Calibri"/>
              <a:sym typeface="Calibri"/>
            </a:endParaRPr>
          </a:p>
          <a:p>
            <a:pPr algn="ctr"/>
            <a:endParaRPr sz="1467" b="1">
              <a:solidFill>
                <a:srgbClr val="002060"/>
              </a:solidFill>
              <a:latin typeface="Calibri"/>
              <a:ea typeface="Calibri"/>
              <a:cs typeface="Calibri"/>
              <a:sym typeface="Calibri"/>
            </a:endParaRPr>
          </a:p>
          <a:p>
            <a:pPr algn="ctr"/>
            <a:r>
              <a:rPr lang="en" sz="1467" b="1">
                <a:solidFill>
                  <a:srgbClr val="002060"/>
                </a:solidFill>
                <a:latin typeface="Calibri"/>
                <a:ea typeface="Calibri"/>
                <a:cs typeface="Calibri"/>
                <a:sym typeface="Calibri"/>
              </a:rPr>
              <a:t>Mutu dan relevansi pembelajaran</a:t>
            </a:r>
            <a:endParaRPr sz="1467" b="1">
              <a:solidFill>
                <a:srgbClr val="002060"/>
              </a:solidFill>
              <a:latin typeface="Calibri"/>
              <a:ea typeface="Calibri"/>
              <a:cs typeface="Calibri"/>
              <a:sym typeface="Calibri"/>
            </a:endParaRPr>
          </a:p>
        </p:txBody>
      </p:sp>
      <p:sp>
        <p:nvSpPr>
          <p:cNvPr id="2610" name="Google Shape;2610;p241"/>
          <p:cNvSpPr/>
          <p:nvPr/>
        </p:nvSpPr>
        <p:spPr>
          <a:xfrm>
            <a:off x="8507433" y="2560901"/>
            <a:ext cx="1482800" cy="669200"/>
          </a:xfrm>
          <a:prstGeom prst="rect">
            <a:avLst/>
          </a:prstGeom>
          <a:noFill/>
          <a:ln>
            <a:noFill/>
          </a:ln>
        </p:spPr>
        <p:txBody>
          <a:bodyPr spcFirstLastPara="1" wrap="square" lIns="91433" tIns="45700" rIns="91433" bIns="45700" anchor="ctr" anchorCtr="0">
            <a:noAutofit/>
          </a:bodyPr>
          <a:lstStyle/>
          <a:p>
            <a:pPr algn="ctr"/>
            <a:r>
              <a:rPr lang="en" sz="1467" b="1" u="sng">
                <a:solidFill>
                  <a:srgbClr val="002060"/>
                </a:solidFill>
                <a:latin typeface="Calibri"/>
                <a:ea typeface="Calibri"/>
                <a:cs typeface="Calibri"/>
                <a:sym typeface="Calibri"/>
              </a:rPr>
              <a:t>Dimensi C</a:t>
            </a:r>
            <a:endParaRPr sz="1467" b="1" u="sng">
              <a:solidFill>
                <a:srgbClr val="002060"/>
              </a:solidFill>
              <a:latin typeface="Calibri"/>
              <a:ea typeface="Calibri"/>
              <a:cs typeface="Calibri"/>
              <a:sym typeface="Calibri"/>
            </a:endParaRPr>
          </a:p>
          <a:p>
            <a:pPr algn="ctr"/>
            <a:endParaRPr sz="1467" b="1">
              <a:solidFill>
                <a:srgbClr val="002060"/>
              </a:solidFill>
              <a:latin typeface="Calibri"/>
              <a:ea typeface="Calibri"/>
              <a:cs typeface="Calibri"/>
              <a:sym typeface="Calibri"/>
            </a:endParaRPr>
          </a:p>
          <a:p>
            <a:pPr algn="ctr"/>
            <a:r>
              <a:rPr lang="en" sz="1467" b="1">
                <a:solidFill>
                  <a:srgbClr val="002060"/>
                </a:solidFill>
                <a:latin typeface="Calibri"/>
                <a:ea typeface="Calibri"/>
                <a:cs typeface="Calibri"/>
                <a:sym typeface="Calibri"/>
              </a:rPr>
              <a:t>Kompetensi dan kinerja GTK</a:t>
            </a:r>
            <a:endParaRPr sz="1467" b="1">
              <a:solidFill>
                <a:srgbClr val="002060"/>
              </a:solidFill>
              <a:latin typeface="Calibri"/>
              <a:ea typeface="Calibri"/>
              <a:cs typeface="Calibri"/>
              <a:sym typeface="Calibri"/>
            </a:endParaRPr>
          </a:p>
        </p:txBody>
      </p:sp>
      <p:sp>
        <p:nvSpPr>
          <p:cNvPr id="2611" name="Google Shape;2611;p241"/>
          <p:cNvSpPr/>
          <p:nvPr/>
        </p:nvSpPr>
        <p:spPr>
          <a:xfrm>
            <a:off x="8400205" y="4875863"/>
            <a:ext cx="1697200" cy="669200"/>
          </a:xfrm>
          <a:prstGeom prst="rect">
            <a:avLst/>
          </a:prstGeom>
          <a:noFill/>
          <a:ln>
            <a:noFill/>
          </a:ln>
        </p:spPr>
        <p:txBody>
          <a:bodyPr spcFirstLastPara="1" wrap="square" lIns="91433" tIns="45700" rIns="91433" bIns="45700" anchor="ctr" anchorCtr="0">
            <a:noAutofit/>
          </a:bodyPr>
          <a:lstStyle/>
          <a:p>
            <a:pPr algn="ctr"/>
            <a:r>
              <a:rPr lang="en" sz="1467" b="1" u="sng">
                <a:solidFill>
                  <a:srgbClr val="002060"/>
                </a:solidFill>
                <a:latin typeface="Calibri"/>
                <a:ea typeface="Calibri"/>
                <a:cs typeface="Calibri"/>
                <a:sym typeface="Calibri"/>
              </a:rPr>
              <a:t>Dimensi E</a:t>
            </a:r>
            <a:endParaRPr sz="1467" b="1" u="sng">
              <a:solidFill>
                <a:srgbClr val="002060"/>
              </a:solidFill>
              <a:latin typeface="Calibri"/>
              <a:ea typeface="Calibri"/>
              <a:cs typeface="Calibri"/>
              <a:sym typeface="Calibri"/>
            </a:endParaRPr>
          </a:p>
          <a:p>
            <a:pPr algn="ctr"/>
            <a:r>
              <a:rPr lang="en" sz="1467" b="1">
                <a:solidFill>
                  <a:srgbClr val="002060"/>
                </a:solidFill>
                <a:latin typeface="Calibri"/>
                <a:ea typeface="Calibri"/>
                <a:cs typeface="Calibri"/>
                <a:sym typeface="Calibri"/>
              </a:rPr>
              <a:t>Pengelolaan sekolah yang partisipatif, transparan, dan akuntabel</a:t>
            </a:r>
            <a:endParaRPr sz="1467" b="1">
              <a:solidFill>
                <a:srgbClr val="002060"/>
              </a:solidFill>
              <a:latin typeface="Calibri"/>
              <a:ea typeface="Calibri"/>
              <a:cs typeface="Calibri"/>
              <a:sym typeface="Calibri"/>
            </a:endParaRPr>
          </a:p>
        </p:txBody>
      </p:sp>
      <p:sp>
        <p:nvSpPr>
          <p:cNvPr id="2612" name="Google Shape;2612;p241"/>
          <p:cNvSpPr txBox="1"/>
          <p:nvPr/>
        </p:nvSpPr>
        <p:spPr>
          <a:xfrm>
            <a:off x="1003600" y="1369083"/>
            <a:ext cx="3690800" cy="637600"/>
          </a:xfrm>
          <a:prstGeom prst="rect">
            <a:avLst/>
          </a:prstGeom>
          <a:solidFill>
            <a:srgbClr val="CFE2F3"/>
          </a:solidFill>
          <a:ln>
            <a:noFill/>
          </a:ln>
        </p:spPr>
        <p:txBody>
          <a:bodyPr spcFirstLastPara="1" wrap="square" lIns="121900" tIns="121900" rIns="121900" bIns="121900" anchor="ctr" anchorCtr="0">
            <a:noAutofit/>
          </a:bodyPr>
          <a:lstStyle/>
          <a:p>
            <a:pPr algn="ctr"/>
            <a:r>
              <a:rPr lang="en" sz="2000" b="1">
                <a:solidFill>
                  <a:srgbClr val="002060"/>
                </a:solidFill>
                <a:latin typeface="Calibri"/>
                <a:ea typeface="Calibri"/>
                <a:cs typeface="Calibri"/>
                <a:sym typeface="Calibri"/>
              </a:rPr>
              <a:t>Kualitas Capaian Pembelajaran siswa</a:t>
            </a:r>
            <a:endParaRPr sz="2000" b="1">
              <a:solidFill>
                <a:srgbClr val="002060"/>
              </a:solidFill>
              <a:latin typeface="Calibri"/>
              <a:ea typeface="Calibri"/>
              <a:cs typeface="Calibri"/>
              <a:sym typeface="Calibri"/>
            </a:endParaRPr>
          </a:p>
        </p:txBody>
      </p:sp>
      <p:sp>
        <p:nvSpPr>
          <p:cNvPr id="2613" name="Google Shape;2613;p241"/>
          <p:cNvSpPr txBox="1"/>
          <p:nvPr/>
        </p:nvSpPr>
        <p:spPr>
          <a:xfrm>
            <a:off x="4694400" y="1369083"/>
            <a:ext cx="2710400" cy="637600"/>
          </a:xfrm>
          <a:prstGeom prst="rect">
            <a:avLst/>
          </a:prstGeom>
          <a:solidFill>
            <a:srgbClr val="D9EAD3"/>
          </a:solidFill>
          <a:ln>
            <a:noFill/>
          </a:ln>
        </p:spPr>
        <p:txBody>
          <a:bodyPr spcFirstLastPara="1" wrap="square" lIns="121900" tIns="121900" rIns="121900" bIns="121900" anchor="ctr" anchorCtr="0">
            <a:noAutofit/>
          </a:bodyPr>
          <a:lstStyle/>
          <a:p>
            <a:pPr algn="ctr"/>
            <a:r>
              <a:rPr lang="en" sz="2000" b="1">
                <a:solidFill>
                  <a:srgbClr val="002060"/>
                </a:solidFill>
                <a:latin typeface="Calibri"/>
                <a:ea typeface="Calibri"/>
                <a:cs typeface="Calibri"/>
                <a:sym typeface="Calibri"/>
              </a:rPr>
              <a:t>Kualitas Proses Belajar Siswa</a:t>
            </a:r>
            <a:endParaRPr sz="2000" b="1">
              <a:solidFill>
                <a:srgbClr val="002060"/>
              </a:solidFill>
              <a:latin typeface="Calibri"/>
              <a:ea typeface="Calibri"/>
              <a:cs typeface="Calibri"/>
              <a:sym typeface="Calibri"/>
            </a:endParaRPr>
          </a:p>
        </p:txBody>
      </p:sp>
      <p:sp>
        <p:nvSpPr>
          <p:cNvPr id="2614" name="Google Shape;2614;p241"/>
          <p:cNvSpPr txBox="1"/>
          <p:nvPr/>
        </p:nvSpPr>
        <p:spPr>
          <a:xfrm>
            <a:off x="7403433" y="1369083"/>
            <a:ext cx="3690800" cy="637600"/>
          </a:xfrm>
          <a:prstGeom prst="rect">
            <a:avLst/>
          </a:prstGeom>
          <a:solidFill>
            <a:srgbClr val="FCE5CD"/>
          </a:solidFill>
          <a:ln>
            <a:noFill/>
          </a:ln>
        </p:spPr>
        <p:txBody>
          <a:bodyPr spcFirstLastPara="1" wrap="square" lIns="121900" tIns="121900" rIns="121900" bIns="121900" anchor="ctr" anchorCtr="0">
            <a:noAutofit/>
          </a:bodyPr>
          <a:lstStyle/>
          <a:p>
            <a:pPr algn="ctr"/>
            <a:r>
              <a:rPr lang="en" sz="2000" b="1">
                <a:solidFill>
                  <a:srgbClr val="002060"/>
                </a:solidFill>
                <a:latin typeface="Calibri"/>
                <a:ea typeface="Calibri"/>
                <a:cs typeface="Calibri"/>
                <a:sym typeface="Calibri"/>
              </a:rPr>
              <a:t>Kualitas Sumber Daya Manusia dan Sekolah</a:t>
            </a:r>
            <a:endParaRPr sz="2000" b="1">
              <a:solidFill>
                <a:srgbClr val="002060"/>
              </a:solidFill>
              <a:latin typeface="Calibri"/>
              <a:ea typeface="Calibri"/>
              <a:cs typeface="Calibri"/>
              <a:sym typeface="Calibri"/>
            </a:endParaRPr>
          </a:p>
        </p:txBody>
      </p:sp>
      <p:sp>
        <p:nvSpPr>
          <p:cNvPr id="2615" name="Google Shape;2615;p241"/>
          <p:cNvSpPr/>
          <p:nvPr/>
        </p:nvSpPr>
        <p:spPr>
          <a:xfrm>
            <a:off x="3702916" y="3706799"/>
            <a:ext cx="1168800" cy="751600"/>
          </a:xfrm>
          <a:prstGeom prst="rightArrow">
            <a:avLst>
              <a:gd name="adj1" fmla="val 50000"/>
              <a:gd name="adj2" fmla="val 50000"/>
            </a:avLst>
          </a:prstGeom>
          <a:solidFill>
            <a:srgbClr val="002060"/>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r>
              <a:rPr lang="en" sz="1600" b="1">
                <a:solidFill>
                  <a:schemeClr val="lt1"/>
                </a:solidFill>
                <a:latin typeface="Calibri"/>
                <a:ea typeface="Calibri"/>
                <a:cs typeface="Calibri"/>
                <a:sym typeface="Calibri"/>
              </a:rPr>
              <a:t>WHY</a:t>
            </a:r>
            <a:endParaRPr sz="1600" b="1">
              <a:solidFill>
                <a:schemeClr val="lt1"/>
              </a:solidFill>
              <a:latin typeface="Calibri"/>
              <a:ea typeface="Calibri"/>
              <a:cs typeface="Calibri"/>
              <a:sym typeface="Calibri"/>
            </a:endParaRPr>
          </a:p>
        </p:txBody>
      </p:sp>
      <p:sp>
        <p:nvSpPr>
          <p:cNvPr id="2616" name="Google Shape;2616;p241"/>
          <p:cNvSpPr/>
          <p:nvPr/>
        </p:nvSpPr>
        <p:spPr>
          <a:xfrm rot="-1026856">
            <a:off x="6951150" y="2835693"/>
            <a:ext cx="1168961" cy="751684"/>
          </a:xfrm>
          <a:prstGeom prst="rightArrow">
            <a:avLst>
              <a:gd name="adj1" fmla="val 50000"/>
              <a:gd name="adj2" fmla="val 50000"/>
            </a:avLst>
          </a:prstGeom>
          <a:solidFill>
            <a:srgbClr val="002060"/>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r>
              <a:rPr lang="en" sz="1600" b="1">
                <a:solidFill>
                  <a:schemeClr val="lt1"/>
                </a:solidFill>
                <a:latin typeface="Calibri"/>
                <a:ea typeface="Calibri"/>
                <a:cs typeface="Calibri"/>
                <a:sym typeface="Calibri"/>
              </a:rPr>
              <a:t>WHY</a:t>
            </a:r>
            <a:endParaRPr sz="1600" b="1">
              <a:solidFill>
                <a:schemeClr val="lt1"/>
              </a:solidFill>
              <a:latin typeface="Calibri"/>
              <a:ea typeface="Calibri"/>
              <a:cs typeface="Calibri"/>
              <a:sym typeface="Calibri"/>
            </a:endParaRPr>
          </a:p>
        </p:txBody>
      </p:sp>
      <p:sp>
        <p:nvSpPr>
          <p:cNvPr id="2617" name="Google Shape;2617;p241"/>
          <p:cNvSpPr/>
          <p:nvPr/>
        </p:nvSpPr>
        <p:spPr>
          <a:xfrm rot="1298909">
            <a:off x="6967108" y="4478428"/>
            <a:ext cx="1168845" cy="751400"/>
          </a:xfrm>
          <a:prstGeom prst="rightArrow">
            <a:avLst>
              <a:gd name="adj1" fmla="val 50000"/>
              <a:gd name="adj2" fmla="val 50000"/>
            </a:avLst>
          </a:prstGeom>
          <a:solidFill>
            <a:srgbClr val="002060"/>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r>
              <a:rPr lang="en" sz="1600" b="1">
                <a:solidFill>
                  <a:schemeClr val="lt1"/>
                </a:solidFill>
                <a:latin typeface="Calibri"/>
                <a:ea typeface="Calibri"/>
                <a:cs typeface="Calibri"/>
                <a:sym typeface="Calibri"/>
              </a:rPr>
              <a:t>WHY</a:t>
            </a:r>
            <a:endParaRPr sz="1600" b="1">
              <a:solidFill>
                <a:schemeClr val="lt1"/>
              </a:solidFill>
              <a:latin typeface="Calibri"/>
              <a:ea typeface="Calibri"/>
              <a:cs typeface="Calibri"/>
              <a:sym typeface="Calibri"/>
            </a:endParaRPr>
          </a:p>
        </p:txBody>
      </p:sp>
      <p:sp>
        <p:nvSpPr>
          <p:cNvPr id="2618" name="Google Shape;2618;p241"/>
          <p:cNvSpPr/>
          <p:nvPr/>
        </p:nvSpPr>
        <p:spPr>
          <a:xfrm>
            <a:off x="8848833" y="3582312"/>
            <a:ext cx="800000" cy="993600"/>
          </a:xfrm>
          <a:prstGeom prst="upDownArrow">
            <a:avLst>
              <a:gd name="adj1" fmla="val 50000"/>
              <a:gd name="adj2" fmla="val 50000"/>
            </a:avLst>
          </a:prstGeom>
          <a:solidFill>
            <a:srgbClr val="002060"/>
          </a:solidFill>
          <a:ln w="9525" cap="flat" cmpd="sng">
            <a:solidFill>
              <a:schemeClr val="dk2"/>
            </a:solidFill>
            <a:prstDash val="solid"/>
            <a:round/>
            <a:headEnd type="none" w="sm" len="sm"/>
            <a:tailEnd type="none" w="sm" len="sm"/>
          </a:ln>
        </p:spPr>
        <p:txBody>
          <a:bodyPr spcFirstLastPara="1" wrap="square" lIns="0" tIns="121900" rIns="0" bIns="121900" anchor="ctr" anchorCtr="0">
            <a:noAutofit/>
          </a:bodyPr>
          <a:lstStyle/>
          <a:p>
            <a:pPr algn="ctr"/>
            <a:r>
              <a:rPr lang="en" sz="1600" b="1">
                <a:solidFill>
                  <a:schemeClr val="lt1"/>
                </a:solidFill>
                <a:latin typeface="Calibri"/>
                <a:ea typeface="Calibri"/>
                <a:cs typeface="Calibri"/>
                <a:sym typeface="Calibri"/>
              </a:rPr>
              <a:t>W</a:t>
            </a:r>
            <a:endParaRPr sz="1467"/>
          </a:p>
          <a:p>
            <a:pPr algn="ctr"/>
            <a:r>
              <a:rPr lang="en" sz="1600" b="1">
                <a:solidFill>
                  <a:schemeClr val="lt1"/>
                </a:solidFill>
                <a:latin typeface="Calibri"/>
                <a:ea typeface="Calibri"/>
                <a:cs typeface="Calibri"/>
                <a:sym typeface="Calibri"/>
              </a:rPr>
              <a:t>H</a:t>
            </a:r>
            <a:endParaRPr sz="1467"/>
          </a:p>
          <a:p>
            <a:pPr algn="ctr"/>
            <a:r>
              <a:rPr lang="en" sz="1600" b="1">
                <a:solidFill>
                  <a:schemeClr val="lt1"/>
                </a:solidFill>
                <a:latin typeface="Calibri"/>
                <a:ea typeface="Calibri"/>
                <a:cs typeface="Calibri"/>
                <a:sym typeface="Calibri"/>
              </a:rPr>
              <a:t>Y</a:t>
            </a:r>
            <a:endParaRPr sz="1600" b="1">
              <a:solidFill>
                <a:schemeClr val="lt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622"/>
        <p:cNvGrpSpPr/>
        <p:nvPr/>
      </p:nvGrpSpPr>
      <p:grpSpPr>
        <a:xfrm>
          <a:off x="0" y="0"/>
          <a:ext cx="0" cy="0"/>
          <a:chOff x="0" y="0"/>
          <a:chExt cx="0" cy="0"/>
        </a:xfrm>
      </p:grpSpPr>
      <p:sp>
        <p:nvSpPr>
          <p:cNvPr id="2623" name="Google Shape;2623;p242"/>
          <p:cNvSpPr txBox="1">
            <a:spLocks noGrp="1"/>
          </p:cNvSpPr>
          <p:nvPr>
            <p:ph type="sldNum" idx="12"/>
          </p:nvPr>
        </p:nvSpPr>
        <p:spPr>
          <a:xfrm>
            <a:off x="11357279" y="6540880"/>
            <a:ext cx="792400" cy="246400"/>
          </a:xfrm>
          <a:prstGeom prst="rect">
            <a:avLst/>
          </a:prstGeom>
        </p:spPr>
        <p:txBody>
          <a:bodyPr spcFirstLastPara="1" vert="horz" wrap="square" lIns="68567" tIns="34267" rIns="68567" bIns="34267" rtlCol="0" anchor="ctr" anchorCtr="0">
            <a:noAutofit/>
          </a:bodyPr>
          <a:lstStyle/>
          <a:p>
            <a:fld id="{00000000-1234-1234-1234-123412341234}" type="slidenum">
              <a:rPr lang="en"/>
              <a:pPr/>
              <a:t>18</a:t>
            </a:fld>
            <a:endParaRPr/>
          </a:p>
        </p:txBody>
      </p:sp>
      <p:sp>
        <p:nvSpPr>
          <p:cNvPr id="2624" name="Google Shape;2624;p242"/>
          <p:cNvSpPr txBox="1">
            <a:spLocks noGrp="1"/>
          </p:cNvSpPr>
          <p:nvPr>
            <p:ph type="title"/>
          </p:nvPr>
        </p:nvSpPr>
        <p:spPr>
          <a:xfrm>
            <a:off x="0" y="0"/>
            <a:ext cx="12192000" cy="437200"/>
          </a:xfrm>
          <a:prstGeom prst="rect">
            <a:avLst/>
          </a:prstGeom>
        </p:spPr>
        <p:txBody>
          <a:bodyPr spcFirstLastPara="1" vert="horz" wrap="square" lIns="91433" tIns="45700" rIns="91433" bIns="45700" rtlCol="0" anchor="t" anchorCtr="0">
            <a:noAutofit/>
          </a:bodyPr>
          <a:lstStyle/>
          <a:p>
            <a:r>
              <a:rPr lang="en"/>
              <a:t>Contoh:</a:t>
            </a:r>
            <a:endParaRPr/>
          </a:p>
        </p:txBody>
      </p:sp>
      <p:graphicFrame>
        <p:nvGraphicFramePr>
          <p:cNvPr id="2626" name="Google Shape;2626;p242"/>
          <p:cNvGraphicFramePr/>
          <p:nvPr/>
        </p:nvGraphicFramePr>
        <p:xfrm>
          <a:off x="517757" y="966508"/>
          <a:ext cx="7924466" cy="4907168"/>
        </p:xfrm>
        <a:graphic>
          <a:graphicData uri="http://schemas.openxmlformats.org/drawingml/2006/table">
            <a:tbl>
              <a:tblPr firstRow="1" bandRow="1">
                <a:noFill/>
              </a:tblPr>
              <a:tblGrid>
                <a:gridCol w="1140921">
                  <a:extLst>
                    <a:ext uri="{9D8B030D-6E8A-4147-A177-3AD203B41FA5}">
                      <a16:colId xmlns:a16="http://schemas.microsoft.com/office/drawing/2014/main" val="20000"/>
                    </a:ext>
                  </a:extLst>
                </a:gridCol>
                <a:gridCol w="3183545">
                  <a:extLst>
                    <a:ext uri="{9D8B030D-6E8A-4147-A177-3AD203B41FA5}">
                      <a16:colId xmlns:a16="http://schemas.microsoft.com/office/drawing/2014/main" val="20001"/>
                    </a:ext>
                  </a:extLst>
                </a:gridCol>
                <a:gridCol w="3600000">
                  <a:extLst>
                    <a:ext uri="{9D8B030D-6E8A-4147-A177-3AD203B41FA5}">
                      <a16:colId xmlns:a16="http://schemas.microsoft.com/office/drawing/2014/main" val="20002"/>
                    </a:ext>
                  </a:extLst>
                </a:gridCol>
              </a:tblGrid>
              <a:tr h="335307">
                <a:tc>
                  <a:txBody>
                    <a:bodyPr/>
                    <a:lstStyle/>
                    <a:p>
                      <a:pPr marL="0" marR="0" lvl="0" indent="0" algn="l" rtl="0">
                        <a:spcBef>
                          <a:spcPts val="0"/>
                        </a:spcBef>
                        <a:spcAft>
                          <a:spcPts val="0"/>
                        </a:spcAft>
                        <a:buNone/>
                      </a:pPr>
                      <a:r>
                        <a:rPr lang="en" sz="1600" b="1">
                          <a:solidFill>
                            <a:schemeClr val="lt1"/>
                          </a:solidFill>
                        </a:rPr>
                        <a:t>Level</a:t>
                      </a:r>
                      <a:endParaRPr sz="1500"/>
                    </a:p>
                  </a:txBody>
                  <a:tcPr marL="216000" marR="216000" marT="45733" marB="45733">
                    <a:lnL w="9525" cap="flat" cmpd="sng">
                      <a:solidFill>
                        <a:srgbClr val="002060"/>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2060"/>
                      </a:solidFill>
                      <a:prstDash val="solid"/>
                      <a:round/>
                      <a:headEnd type="none" w="sm" len="sm"/>
                      <a:tailEnd type="none" w="sm" len="sm"/>
                    </a:lnT>
                    <a:lnB w="9525" cap="flat" cmpd="sng">
                      <a:solidFill>
                        <a:srgbClr val="002060"/>
                      </a:solidFill>
                      <a:prstDash val="solid"/>
                      <a:round/>
                      <a:headEnd type="none" w="sm" len="sm"/>
                      <a:tailEnd type="none" w="sm" len="sm"/>
                    </a:lnB>
                    <a:solidFill>
                      <a:srgbClr val="002060"/>
                    </a:solidFill>
                  </a:tcPr>
                </a:tc>
                <a:tc>
                  <a:txBody>
                    <a:bodyPr/>
                    <a:lstStyle/>
                    <a:p>
                      <a:pPr marL="0" marR="0" lvl="0" indent="0" algn="l" rtl="0">
                        <a:spcBef>
                          <a:spcPts val="0"/>
                        </a:spcBef>
                        <a:spcAft>
                          <a:spcPts val="0"/>
                        </a:spcAft>
                        <a:buNone/>
                      </a:pPr>
                      <a:r>
                        <a:rPr lang="en" sz="1600" b="1">
                          <a:solidFill>
                            <a:schemeClr val="lt1"/>
                          </a:solidFill>
                        </a:rPr>
                        <a:t>Permasalahan</a:t>
                      </a:r>
                      <a:endParaRPr sz="1600" b="1">
                        <a:solidFill>
                          <a:schemeClr val="lt1"/>
                        </a:solidFill>
                      </a:endParaRPr>
                    </a:p>
                  </a:txBody>
                  <a:tcPr marL="216000" marR="216000" marT="45733" marB="45733">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2060"/>
                      </a:solidFill>
                      <a:prstDash val="solid"/>
                      <a:round/>
                      <a:headEnd type="none" w="sm" len="sm"/>
                      <a:tailEnd type="none" w="sm" len="sm"/>
                    </a:lnT>
                    <a:lnB w="9525" cap="flat" cmpd="sng">
                      <a:solidFill>
                        <a:srgbClr val="002060"/>
                      </a:solidFill>
                      <a:prstDash val="solid"/>
                      <a:round/>
                      <a:headEnd type="none" w="sm" len="sm"/>
                      <a:tailEnd type="none" w="sm" len="sm"/>
                    </a:lnB>
                    <a:solidFill>
                      <a:srgbClr val="002060"/>
                    </a:solidFill>
                  </a:tcPr>
                </a:tc>
                <a:tc>
                  <a:txBody>
                    <a:bodyPr/>
                    <a:lstStyle/>
                    <a:p>
                      <a:pPr marL="0" marR="0" lvl="0" indent="0" algn="l" rtl="0">
                        <a:spcBef>
                          <a:spcPts val="0"/>
                        </a:spcBef>
                        <a:spcAft>
                          <a:spcPts val="0"/>
                        </a:spcAft>
                        <a:buNone/>
                      </a:pPr>
                      <a:r>
                        <a:rPr lang="en" sz="1600" b="1">
                          <a:solidFill>
                            <a:schemeClr val="lt1"/>
                          </a:solidFill>
                        </a:rPr>
                        <a:t>Akar Permasalahan</a:t>
                      </a:r>
                      <a:endParaRPr sz="1600" b="1">
                        <a:solidFill>
                          <a:schemeClr val="lt1"/>
                        </a:solidFill>
                      </a:endParaRPr>
                    </a:p>
                  </a:txBody>
                  <a:tcPr marL="216000" marR="216000" marT="45733" marB="45733">
                    <a:lnL w="9525" cap="flat" cmpd="sng">
                      <a:solidFill>
                        <a:srgbClr val="000000">
                          <a:alpha val="0"/>
                        </a:srgbClr>
                      </a:solidFill>
                      <a:prstDash val="solid"/>
                      <a:round/>
                      <a:headEnd type="none" w="sm" len="sm"/>
                      <a:tailEnd type="none" w="sm" len="sm"/>
                    </a:lnL>
                    <a:lnR w="9525" cap="flat" cmpd="sng">
                      <a:solidFill>
                        <a:srgbClr val="002060"/>
                      </a:solidFill>
                      <a:prstDash val="solid"/>
                      <a:round/>
                      <a:headEnd type="none" w="sm" len="sm"/>
                      <a:tailEnd type="none" w="sm" len="sm"/>
                    </a:lnR>
                    <a:lnT w="9525" cap="flat" cmpd="sng">
                      <a:solidFill>
                        <a:srgbClr val="002060"/>
                      </a:solidFill>
                      <a:prstDash val="solid"/>
                      <a:round/>
                      <a:headEnd type="none" w="sm" len="sm"/>
                      <a:tailEnd type="none" w="sm" len="sm"/>
                    </a:lnT>
                    <a:lnB w="9525" cap="flat" cmpd="sng">
                      <a:solidFill>
                        <a:srgbClr val="002060"/>
                      </a:solidFill>
                      <a:prstDash val="solid"/>
                      <a:round/>
                      <a:headEnd type="none" w="sm" len="sm"/>
                      <a:tailEnd type="none" w="sm" len="sm"/>
                    </a:lnB>
                    <a:solidFill>
                      <a:srgbClr val="002060"/>
                    </a:solidFill>
                  </a:tcPr>
                </a:tc>
                <a:extLst>
                  <a:ext uri="{0D108BD9-81ED-4DB2-BD59-A6C34878D82A}">
                    <a16:rowId xmlns:a16="http://schemas.microsoft.com/office/drawing/2014/main" val="10000"/>
                  </a:ext>
                </a:extLst>
              </a:tr>
              <a:tr h="1111061">
                <a:tc>
                  <a:txBody>
                    <a:bodyPr/>
                    <a:lstStyle/>
                    <a:p>
                      <a:pPr marL="0" marR="0" lvl="0" indent="0" algn="l" rtl="0">
                        <a:spcBef>
                          <a:spcPts val="0"/>
                        </a:spcBef>
                        <a:spcAft>
                          <a:spcPts val="0"/>
                        </a:spcAft>
                        <a:buNone/>
                      </a:pPr>
                      <a:r>
                        <a:rPr lang="en" sz="1600" b="1" dirty="0">
                          <a:solidFill>
                            <a:srgbClr val="002060"/>
                          </a:solidFill>
                        </a:rPr>
                        <a:t>Output</a:t>
                      </a:r>
                      <a:endParaRPr sz="1500" dirty="0"/>
                    </a:p>
                  </a:txBody>
                  <a:tcPr marL="216000" marR="216000" marT="216000" marB="216000">
                    <a:lnL w="9525" cap="flat" cmpd="sng">
                      <a:solidFill>
                        <a:srgbClr val="002060"/>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2060"/>
                      </a:solidFill>
                      <a:prstDash val="solid"/>
                      <a:round/>
                      <a:headEnd type="none" w="sm" len="sm"/>
                      <a:tailEnd type="none" w="sm" len="sm"/>
                    </a:lnT>
                    <a:lnB w="9525" cap="flat" cmpd="sng">
                      <a:solidFill>
                        <a:srgbClr val="002060"/>
                      </a:solidFill>
                      <a:prstDash val="solid"/>
                      <a:round/>
                      <a:headEnd type="none" w="sm" len="sm"/>
                      <a:tailEnd type="none" w="sm" len="sm"/>
                    </a:lnB>
                  </a:tcPr>
                </a:tc>
                <a:tc>
                  <a:txBody>
                    <a:bodyPr/>
                    <a:lstStyle/>
                    <a:p>
                      <a:pPr marL="0" marR="0" lvl="0" indent="0" algn="l" rtl="0">
                        <a:spcBef>
                          <a:spcPts val="0"/>
                        </a:spcBef>
                        <a:spcAft>
                          <a:spcPts val="0"/>
                        </a:spcAft>
                        <a:buNone/>
                      </a:pPr>
                      <a:r>
                        <a:rPr lang="en" sz="1600">
                          <a:solidFill>
                            <a:srgbClr val="002060"/>
                          </a:solidFill>
                        </a:rPr>
                        <a:t>Rata - rata capaian literasi siswa kurang</a:t>
                      </a:r>
                      <a:endParaRPr sz="1600">
                        <a:solidFill>
                          <a:srgbClr val="002060"/>
                        </a:solidFill>
                      </a:endParaRPr>
                    </a:p>
                  </a:txBody>
                  <a:tcPr marL="216000" marR="216000" marT="216000" marB="21600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2060"/>
                      </a:solidFill>
                      <a:prstDash val="solid"/>
                      <a:round/>
                      <a:headEnd type="none" w="sm" len="sm"/>
                      <a:tailEnd type="none" w="sm" len="sm"/>
                    </a:lnT>
                    <a:lnB w="9525" cap="flat" cmpd="sng">
                      <a:solidFill>
                        <a:srgbClr val="00206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200"/>
                        <a:buFont typeface="Arial"/>
                        <a:buNone/>
                      </a:pPr>
                      <a:r>
                        <a:rPr lang="en" sz="1600" dirty="0">
                          <a:solidFill>
                            <a:srgbClr val="002060"/>
                          </a:solidFill>
                        </a:rPr>
                        <a:t>kemampuan pedagogik guru kurang dalam mengajari kemampuan literasi </a:t>
                      </a:r>
                      <a:endParaRPr sz="1500" dirty="0"/>
                    </a:p>
                  </a:txBody>
                  <a:tcPr marL="216000" marR="216000" marT="216000" marB="216000">
                    <a:lnL w="9525" cap="flat" cmpd="sng">
                      <a:solidFill>
                        <a:srgbClr val="000000">
                          <a:alpha val="0"/>
                        </a:srgbClr>
                      </a:solidFill>
                      <a:prstDash val="solid"/>
                      <a:round/>
                      <a:headEnd type="none" w="sm" len="sm"/>
                      <a:tailEnd type="none" w="sm" len="sm"/>
                    </a:lnL>
                    <a:lnR w="9525" cap="flat" cmpd="sng">
                      <a:solidFill>
                        <a:srgbClr val="002060"/>
                      </a:solidFill>
                      <a:prstDash val="solid"/>
                      <a:round/>
                      <a:headEnd type="none" w="sm" len="sm"/>
                      <a:tailEnd type="none" w="sm" len="sm"/>
                    </a:lnR>
                    <a:lnT w="9525" cap="flat" cmpd="sng">
                      <a:solidFill>
                        <a:srgbClr val="002060"/>
                      </a:solidFill>
                      <a:prstDash val="solid"/>
                      <a:round/>
                      <a:headEnd type="none" w="sm" len="sm"/>
                      <a:tailEnd type="none" w="sm" len="sm"/>
                    </a:lnT>
                    <a:lnB w="9525" cap="flat" cmpd="sng">
                      <a:solidFill>
                        <a:srgbClr val="002060"/>
                      </a:solidFill>
                      <a:prstDash val="solid"/>
                      <a:round/>
                      <a:headEnd type="none" w="sm" len="sm"/>
                      <a:tailEnd type="none" w="sm" len="sm"/>
                    </a:lnB>
                  </a:tcPr>
                </a:tc>
                <a:extLst>
                  <a:ext uri="{0D108BD9-81ED-4DB2-BD59-A6C34878D82A}">
                    <a16:rowId xmlns:a16="http://schemas.microsoft.com/office/drawing/2014/main" val="10001"/>
                  </a:ext>
                </a:extLst>
              </a:tr>
              <a:tr h="1651200">
                <a:tc>
                  <a:txBody>
                    <a:bodyPr/>
                    <a:lstStyle/>
                    <a:p>
                      <a:pPr marL="0" marR="0" lvl="0" indent="0" algn="l" rtl="0">
                        <a:spcBef>
                          <a:spcPts val="0"/>
                        </a:spcBef>
                        <a:spcAft>
                          <a:spcPts val="0"/>
                        </a:spcAft>
                        <a:buNone/>
                      </a:pPr>
                      <a:r>
                        <a:rPr lang="en" sz="1600" b="1">
                          <a:solidFill>
                            <a:srgbClr val="002060"/>
                          </a:solidFill>
                        </a:rPr>
                        <a:t>Proses</a:t>
                      </a:r>
                      <a:endParaRPr sz="1500"/>
                    </a:p>
                  </a:txBody>
                  <a:tcPr marL="216000" marR="216000" marT="216000" marB="216000">
                    <a:lnL w="9525" cap="flat" cmpd="sng">
                      <a:solidFill>
                        <a:srgbClr val="002060"/>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2060"/>
                      </a:solidFill>
                      <a:prstDash val="solid"/>
                      <a:round/>
                      <a:headEnd type="none" w="sm" len="sm"/>
                      <a:tailEnd type="none" w="sm" len="sm"/>
                    </a:lnT>
                    <a:lnB w="9525" cap="flat" cmpd="sng">
                      <a:solidFill>
                        <a:srgbClr val="002060"/>
                      </a:solidFill>
                      <a:prstDash val="solid"/>
                      <a:round/>
                      <a:headEnd type="none" w="sm" len="sm"/>
                      <a:tailEnd type="none" w="sm" len="sm"/>
                    </a:lnB>
                  </a:tcPr>
                </a:tc>
                <a:tc>
                  <a:txBody>
                    <a:bodyPr/>
                    <a:lstStyle/>
                    <a:p>
                      <a:pPr marL="215900" marR="0" lvl="0" indent="-215900" algn="l" rtl="0">
                        <a:lnSpc>
                          <a:spcPct val="100000"/>
                        </a:lnSpc>
                        <a:spcBef>
                          <a:spcPts val="0"/>
                        </a:spcBef>
                        <a:spcAft>
                          <a:spcPts val="0"/>
                        </a:spcAft>
                        <a:buClr>
                          <a:srgbClr val="000000"/>
                        </a:buClr>
                        <a:buSzPts val="1200"/>
                        <a:buFont typeface="Calibri"/>
                        <a:buAutoNum type="arabicPeriod"/>
                      </a:pPr>
                      <a:r>
                        <a:rPr lang="en" sz="1600">
                          <a:solidFill>
                            <a:srgbClr val="002060"/>
                          </a:solidFill>
                        </a:rPr>
                        <a:t>Rata - rata kemampuan pedagogik guru kurang</a:t>
                      </a:r>
                      <a:endParaRPr sz="1600">
                        <a:solidFill>
                          <a:srgbClr val="002060"/>
                        </a:solidFill>
                      </a:endParaRPr>
                    </a:p>
                    <a:p>
                      <a:pPr marL="215900" marR="0" lvl="0" indent="-215900" algn="l" rtl="0">
                        <a:lnSpc>
                          <a:spcPct val="100000"/>
                        </a:lnSpc>
                        <a:spcBef>
                          <a:spcPts val="0"/>
                        </a:spcBef>
                        <a:spcAft>
                          <a:spcPts val="0"/>
                        </a:spcAft>
                        <a:buClr>
                          <a:srgbClr val="000000"/>
                        </a:buClr>
                        <a:buSzPts val="1200"/>
                        <a:buFont typeface="Calibri"/>
                        <a:buAutoNum type="arabicPeriod"/>
                      </a:pPr>
                      <a:r>
                        <a:rPr lang="en" sz="1600">
                          <a:solidFill>
                            <a:srgbClr val="002060"/>
                          </a:solidFill>
                        </a:rPr>
                        <a:t>Tingkat kehadiran guru rendah</a:t>
                      </a:r>
                      <a:endParaRPr sz="1600">
                        <a:solidFill>
                          <a:srgbClr val="002060"/>
                        </a:solidFill>
                      </a:endParaRPr>
                    </a:p>
                    <a:p>
                      <a:pPr marL="0" marR="0" lvl="0" indent="0" algn="l" rtl="0">
                        <a:spcBef>
                          <a:spcPts val="0"/>
                        </a:spcBef>
                        <a:spcAft>
                          <a:spcPts val="0"/>
                        </a:spcAft>
                        <a:buNone/>
                      </a:pPr>
                      <a:endParaRPr sz="1600">
                        <a:solidFill>
                          <a:srgbClr val="002060"/>
                        </a:solidFill>
                      </a:endParaRPr>
                    </a:p>
                  </a:txBody>
                  <a:tcPr marL="216000" marR="216000" marT="216000" marB="21600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2060"/>
                      </a:solidFill>
                      <a:prstDash val="solid"/>
                      <a:round/>
                      <a:headEnd type="none" w="sm" len="sm"/>
                      <a:tailEnd type="none" w="sm" len="sm"/>
                    </a:lnT>
                    <a:lnB w="9525" cap="flat" cmpd="sng">
                      <a:solidFill>
                        <a:srgbClr val="00206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200"/>
                        <a:buFont typeface="Calibri"/>
                        <a:buNone/>
                      </a:pPr>
                      <a:r>
                        <a:rPr lang="en" sz="1600" b="0" i="0" u="none" strike="noStrike" cap="none">
                          <a:solidFill>
                            <a:srgbClr val="002060"/>
                          </a:solidFill>
                          <a:latin typeface="Calibri"/>
                          <a:ea typeface="Calibri"/>
                          <a:cs typeface="Calibri"/>
                          <a:sym typeface="Calibri"/>
                        </a:rPr>
                        <a:t>Minimnya alokasi anggaran pelatihan kepada guru</a:t>
                      </a:r>
                      <a:endParaRPr sz="1500"/>
                    </a:p>
                  </a:txBody>
                  <a:tcPr marL="216000" marR="216000" marT="216000" marB="216000">
                    <a:lnL w="9525" cap="flat" cmpd="sng">
                      <a:solidFill>
                        <a:srgbClr val="000000">
                          <a:alpha val="0"/>
                        </a:srgbClr>
                      </a:solidFill>
                      <a:prstDash val="solid"/>
                      <a:round/>
                      <a:headEnd type="none" w="sm" len="sm"/>
                      <a:tailEnd type="none" w="sm" len="sm"/>
                    </a:lnL>
                    <a:lnR w="9525" cap="flat" cmpd="sng">
                      <a:solidFill>
                        <a:srgbClr val="002060"/>
                      </a:solidFill>
                      <a:prstDash val="solid"/>
                      <a:round/>
                      <a:headEnd type="none" w="sm" len="sm"/>
                      <a:tailEnd type="none" w="sm" len="sm"/>
                    </a:lnR>
                    <a:lnT w="9525" cap="flat" cmpd="sng">
                      <a:solidFill>
                        <a:srgbClr val="002060"/>
                      </a:solidFill>
                      <a:prstDash val="solid"/>
                      <a:round/>
                      <a:headEnd type="none" w="sm" len="sm"/>
                      <a:tailEnd type="none" w="sm" len="sm"/>
                    </a:lnT>
                    <a:lnB w="9525" cap="flat" cmpd="sng">
                      <a:solidFill>
                        <a:srgbClr val="002060"/>
                      </a:solidFill>
                      <a:prstDash val="solid"/>
                      <a:round/>
                      <a:headEnd type="none" w="sm" len="sm"/>
                      <a:tailEnd type="none" w="sm" len="sm"/>
                    </a:lnB>
                  </a:tcPr>
                </a:tc>
                <a:extLst>
                  <a:ext uri="{0D108BD9-81ED-4DB2-BD59-A6C34878D82A}">
                    <a16:rowId xmlns:a16="http://schemas.microsoft.com/office/drawing/2014/main" val="10002"/>
                  </a:ext>
                </a:extLst>
              </a:tr>
              <a:tr h="1809600">
                <a:tc>
                  <a:txBody>
                    <a:bodyPr/>
                    <a:lstStyle/>
                    <a:p>
                      <a:pPr marL="0" marR="0" lvl="0" indent="0" algn="l" rtl="0">
                        <a:spcBef>
                          <a:spcPts val="0"/>
                        </a:spcBef>
                        <a:spcAft>
                          <a:spcPts val="0"/>
                        </a:spcAft>
                        <a:buNone/>
                      </a:pPr>
                      <a:r>
                        <a:rPr lang="en" sz="1600" b="1" dirty="0">
                          <a:solidFill>
                            <a:srgbClr val="002060"/>
                          </a:solidFill>
                        </a:rPr>
                        <a:t>Input</a:t>
                      </a:r>
                      <a:endParaRPr sz="1500" dirty="0"/>
                    </a:p>
                  </a:txBody>
                  <a:tcPr marL="216000" marR="216000" marT="216000" marB="216000">
                    <a:lnL w="9525" cap="flat" cmpd="sng">
                      <a:solidFill>
                        <a:srgbClr val="002060"/>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2060"/>
                      </a:solidFill>
                      <a:prstDash val="solid"/>
                      <a:round/>
                      <a:headEnd type="none" w="sm" len="sm"/>
                      <a:tailEnd type="none" w="sm" len="sm"/>
                    </a:lnT>
                    <a:lnB w="9525" cap="flat" cmpd="sng">
                      <a:solidFill>
                        <a:srgbClr val="002060"/>
                      </a:solidFill>
                      <a:prstDash val="solid"/>
                      <a:round/>
                      <a:headEnd type="none" w="sm" len="sm"/>
                      <a:tailEnd type="none" w="sm" len="sm"/>
                    </a:lnB>
                  </a:tcPr>
                </a:tc>
                <a:tc>
                  <a:txBody>
                    <a:bodyPr/>
                    <a:lstStyle/>
                    <a:p>
                      <a:pPr marL="215900" marR="0" lvl="0" indent="-215900" algn="l" rtl="0">
                        <a:lnSpc>
                          <a:spcPct val="100000"/>
                        </a:lnSpc>
                        <a:spcBef>
                          <a:spcPts val="0"/>
                        </a:spcBef>
                        <a:spcAft>
                          <a:spcPts val="0"/>
                        </a:spcAft>
                        <a:buClr>
                          <a:srgbClr val="000000"/>
                        </a:buClr>
                        <a:buSzPts val="1200"/>
                        <a:buFont typeface="Calibri"/>
                        <a:buAutoNum type="arabicPeriod"/>
                      </a:pPr>
                      <a:r>
                        <a:rPr lang="en" sz="1600">
                          <a:solidFill>
                            <a:srgbClr val="002060"/>
                          </a:solidFill>
                        </a:rPr>
                        <a:t>Minimnya alokasi anggaran pelatihan kepada guru</a:t>
                      </a:r>
                      <a:endParaRPr sz="1500"/>
                    </a:p>
                    <a:p>
                      <a:pPr marL="215900" marR="0" lvl="0" indent="-215900" algn="l" rtl="0">
                        <a:lnSpc>
                          <a:spcPct val="100000"/>
                        </a:lnSpc>
                        <a:spcBef>
                          <a:spcPts val="0"/>
                        </a:spcBef>
                        <a:spcAft>
                          <a:spcPts val="0"/>
                        </a:spcAft>
                        <a:buClr>
                          <a:srgbClr val="000000"/>
                        </a:buClr>
                        <a:buSzPts val="1200"/>
                        <a:buFont typeface="Calibri"/>
                        <a:buAutoNum type="arabicPeriod"/>
                      </a:pPr>
                      <a:r>
                        <a:rPr lang="en" sz="1600">
                          <a:solidFill>
                            <a:srgbClr val="002060"/>
                          </a:solidFill>
                        </a:rPr>
                        <a:t>Lemahnya supervisi Kepala Sekolah</a:t>
                      </a:r>
                      <a:endParaRPr sz="1600">
                        <a:solidFill>
                          <a:srgbClr val="002060"/>
                        </a:solidFill>
                      </a:endParaRPr>
                    </a:p>
                  </a:txBody>
                  <a:tcPr marL="216000" marR="216000" marT="216000" marB="21600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2060"/>
                      </a:solidFill>
                      <a:prstDash val="solid"/>
                      <a:round/>
                      <a:headEnd type="none" w="sm" len="sm"/>
                      <a:tailEnd type="none" w="sm" len="sm"/>
                    </a:lnT>
                    <a:lnB w="9525" cap="flat" cmpd="sng">
                      <a:solidFill>
                        <a:srgbClr val="002060"/>
                      </a:solidFill>
                      <a:prstDash val="solid"/>
                      <a:round/>
                      <a:headEnd type="none" w="sm" len="sm"/>
                      <a:tailEnd type="none" w="sm" len="sm"/>
                    </a:lnB>
                  </a:tcPr>
                </a:tc>
                <a:tc>
                  <a:txBody>
                    <a:bodyPr/>
                    <a:lstStyle/>
                    <a:p>
                      <a:pPr marL="342900" marR="0" lvl="0" indent="-342900" algn="l" rtl="0">
                        <a:spcBef>
                          <a:spcPts val="0"/>
                        </a:spcBef>
                        <a:spcAft>
                          <a:spcPts val="0"/>
                        </a:spcAft>
                        <a:buClr>
                          <a:srgbClr val="002060"/>
                        </a:buClr>
                        <a:buSzPts val="1200"/>
                        <a:buFont typeface="Calibri"/>
                        <a:buAutoNum type="arabicPeriod"/>
                      </a:pPr>
                      <a:r>
                        <a:rPr lang="en" sz="1600" dirty="0">
                          <a:solidFill>
                            <a:srgbClr val="002060"/>
                          </a:solidFill>
                        </a:rPr>
                        <a:t>Tidak tersedia alokasi anggaran pengembangan guru</a:t>
                      </a:r>
                      <a:endParaRPr sz="1500" dirty="0"/>
                    </a:p>
                    <a:p>
                      <a:pPr marL="342900" marR="0" lvl="0" indent="-342900" algn="l" rtl="0">
                        <a:spcBef>
                          <a:spcPts val="0"/>
                        </a:spcBef>
                        <a:spcAft>
                          <a:spcPts val="0"/>
                        </a:spcAft>
                        <a:buClr>
                          <a:srgbClr val="002060"/>
                        </a:buClr>
                        <a:buSzPts val="1200"/>
                        <a:buFont typeface="Calibri"/>
                        <a:buAutoNum type="arabicPeriod"/>
                      </a:pPr>
                      <a:r>
                        <a:rPr lang="en" sz="1600" dirty="0">
                          <a:solidFill>
                            <a:srgbClr val="002060"/>
                          </a:solidFill>
                        </a:rPr>
                        <a:t>Kepala sekolah sibuk mengelola administrasi sekolah</a:t>
                      </a:r>
                      <a:endParaRPr sz="1600" dirty="0">
                        <a:solidFill>
                          <a:srgbClr val="002060"/>
                        </a:solidFill>
                      </a:endParaRPr>
                    </a:p>
                  </a:txBody>
                  <a:tcPr marL="216000" marR="216000" marT="216000" marB="216000">
                    <a:lnL w="9525" cap="flat" cmpd="sng">
                      <a:solidFill>
                        <a:srgbClr val="000000">
                          <a:alpha val="0"/>
                        </a:srgbClr>
                      </a:solidFill>
                      <a:prstDash val="solid"/>
                      <a:round/>
                      <a:headEnd type="none" w="sm" len="sm"/>
                      <a:tailEnd type="none" w="sm" len="sm"/>
                    </a:lnL>
                    <a:lnR w="9525" cap="flat" cmpd="sng">
                      <a:solidFill>
                        <a:srgbClr val="002060"/>
                      </a:solidFill>
                      <a:prstDash val="solid"/>
                      <a:round/>
                      <a:headEnd type="none" w="sm" len="sm"/>
                      <a:tailEnd type="none" w="sm" len="sm"/>
                    </a:lnR>
                    <a:lnT w="9525" cap="flat" cmpd="sng">
                      <a:solidFill>
                        <a:srgbClr val="002060"/>
                      </a:solidFill>
                      <a:prstDash val="solid"/>
                      <a:round/>
                      <a:headEnd type="none" w="sm" len="sm"/>
                      <a:tailEnd type="none" w="sm" len="sm"/>
                    </a:lnT>
                    <a:lnB w="9525" cap="flat" cmpd="sng">
                      <a:solidFill>
                        <a:srgbClr val="002060"/>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
        <p:nvSpPr>
          <p:cNvPr id="2627" name="Google Shape;2627;p242"/>
          <p:cNvSpPr/>
          <p:nvPr/>
        </p:nvSpPr>
        <p:spPr>
          <a:xfrm>
            <a:off x="505023" y="2411821"/>
            <a:ext cx="4341600" cy="1615015"/>
          </a:xfrm>
          <a:prstGeom prst="rect">
            <a:avLst/>
          </a:prstGeom>
          <a:noFill/>
          <a:ln w="38100" cap="flat" cmpd="sng">
            <a:solidFill>
              <a:srgbClr val="C00000"/>
            </a:solidFill>
            <a:prstDash val="dash"/>
            <a:miter lim="800000"/>
            <a:headEnd type="none" w="sm" len="sm"/>
            <a:tailEnd type="none" w="sm" len="sm"/>
          </a:ln>
        </p:spPr>
        <p:txBody>
          <a:bodyPr spcFirstLastPara="1" wrap="square" lIns="91433" tIns="45700" rIns="91433" bIns="45700" anchor="ctr" anchorCtr="0">
            <a:noAutofit/>
          </a:bodyPr>
          <a:lstStyle/>
          <a:p>
            <a:pPr algn="ctr"/>
            <a:endParaRPr sz="1867">
              <a:solidFill>
                <a:schemeClr val="lt1"/>
              </a:solidFill>
              <a:latin typeface="Calibri"/>
              <a:ea typeface="Calibri"/>
              <a:cs typeface="Calibri"/>
              <a:sym typeface="Calibri"/>
            </a:endParaRPr>
          </a:p>
        </p:txBody>
      </p:sp>
      <p:sp>
        <p:nvSpPr>
          <p:cNvPr id="2628" name="Google Shape;2628;p242"/>
          <p:cNvSpPr/>
          <p:nvPr/>
        </p:nvSpPr>
        <p:spPr>
          <a:xfrm>
            <a:off x="505023" y="4037390"/>
            <a:ext cx="4341600" cy="1841393"/>
          </a:xfrm>
          <a:prstGeom prst="rect">
            <a:avLst/>
          </a:prstGeom>
          <a:noFill/>
          <a:ln w="38100" cap="flat" cmpd="sng">
            <a:solidFill>
              <a:srgbClr val="C00000"/>
            </a:solidFill>
            <a:prstDash val="dash"/>
            <a:miter lim="800000"/>
            <a:headEnd type="none" w="sm" len="sm"/>
            <a:tailEnd type="none" w="sm" len="sm"/>
          </a:ln>
        </p:spPr>
        <p:txBody>
          <a:bodyPr spcFirstLastPara="1" wrap="square" lIns="91433" tIns="45700" rIns="91433" bIns="45700" anchor="ctr" anchorCtr="0">
            <a:noAutofit/>
          </a:bodyPr>
          <a:lstStyle/>
          <a:p>
            <a:pPr algn="ctr"/>
            <a:endParaRPr sz="1867">
              <a:solidFill>
                <a:schemeClr val="lt1"/>
              </a:solidFill>
              <a:latin typeface="Calibri"/>
              <a:ea typeface="Calibri"/>
              <a:cs typeface="Calibri"/>
              <a:sym typeface="Calibri"/>
            </a:endParaRPr>
          </a:p>
        </p:txBody>
      </p:sp>
      <p:sp>
        <p:nvSpPr>
          <p:cNvPr id="2629" name="Google Shape;2629;p242"/>
          <p:cNvSpPr/>
          <p:nvPr/>
        </p:nvSpPr>
        <p:spPr>
          <a:xfrm>
            <a:off x="4846624" y="1296603"/>
            <a:ext cx="3595600" cy="1133595"/>
          </a:xfrm>
          <a:prstGeom prst="rect">
            <a:avLst/>
          </a:prstGeom>
          <a:noFill/>
          <a:ln w="38100" cap="flat" cmpd="sng">
            <a:solidFill>
              <a:srgbClr val="C00000"/>
            </a:solidFill>
            <a:prstDash val="dash"/>
            <a:miter lim="800000"/>
            <a:headEnd type="none" w="sm" len="sm"/>
            <a:tailEnd type="none" w="sm" len="sm"/>
          </a:ln>
        </p:spPr>
        <p:txBody>
          <a:bodyPr spcFirstLastPara="1" wrap="square" lIns="91433" tIns="45700" rIns="91433" bIns="45700" anchor="ctr" anchorCtr="0">
            <a:noAutofit/>
          </a:bodyPr>
          <a:lstStyle/>
          <a:p>
            <a:pPr algn="ctr"/>
            <a:endParaRPr sz="1867">
              <a:solidFill>
                <a:schemeClr val="lt1"/>
              </a:solidFill>
              <a:latin typeface="Calibri"/>
              <a:ea typeface="Calibri"/>
              <a:cs typeface="Calibri"/>
              <a:sym typeface="Calibri"/>
            </a:endParaRPr>
          </a:p>
        </p:txBody>
      </p:sp>
      <p:sp>
        <p:nvSpPr>
          <p:cNvPr id="2630" name="Google Shape;2630;p242"/>
          <p:cNvSpPr/>
          <p:nvPr/>
        </p:nvSpPr>
        <p:spPr>
          <a:xfrm>
            <a:off x="4846623" y="2435475"/>
            <a:ext cx="3595600" cy="1601915"/>
          </a:xfrm>
          <a:prstGeom prst="rect">
            <a:avLst/>
          </a:prstGeom>
          <a:noFill/>
          <a:ln w="38100" cap="flat" cmpd="sng">
            <a:solidFill>
              <a:srgbClr val="C00000"/>
            </a:solidFill>
            <a:prstDash val="dash"/>
            <a:miter lim="800000"/>
            <a:headEnd type="none" w="sm" len="sm"/>
            <a:tailEnd type="none" w="sm" len="sm"/>
          </a:ln>
        </p:spPr>
        <p:txBody>
          <a:bodyPr spcFirstLastPara="1" wrap="square" lIns="91433" tIns="45700" rIns="91433" bIns="45700" anchor="ctr" anchorCtr="0">
            <a:noAutofit/>
          </a:bodyPr>
          <a:lstStyle/>
          <a:p>
            <a:pPr algn="ctr"/>
            <a:endParaRPr sz="1867">
              <a:solidFill>
                <a:schemeClr val="lt1"/>
              </a:solidFill>
              <a:latin typeface="Calibri"/>
              <a:ea typeface="Calibri"/>
              <a:cs typeface="Calibri"/>
              <a:sym typeface="Calibri"/>
            </a:endParaRPr>
          </a:p>
        </p:txBody>
      </p:sp>
      <p:sp>
        <p:nvSpPr>
          <p:cNvPr id="2631" name="Google Shape;2631;p242"/>
          <p:cNvSpPr txBox="1"/>
          <p:nvPr/>
        </p:nvSpPr>
        <p:spPr>
          <a:xfrm>
            <a:off x="9175824" y="1377032"/>
            <a:ext cx="2234800" cy="990800"/>
          </a:xfrm>
          <a:prstGeom prst="rect">
            <a:avLst/>
          </a:prstGeom>
          <a:solidFill>
            <a:schemeClr val="lt1"/>
          </a:solidFill>
          <a:ln w="38100" cap="flat" cmpd="sng">
            <a:solidFill>
              <a:srgbClr val="C00000"/>
            </a:solidFill>
            <a:prstDash val="solid"/>
            <a:miter lim="800000"/>
            <a:headEnd type="none" w="sm" len="sm"/>
            <a:tailEnd type="none" w="sm" len="sm"/>
          </a:ln>
        </p:spPr>
        <p:txBody>
          <a:bodyPr spcFirstLastPara="1" wrap="square" lIns="91433" tIns="45700" rIns="91433" bIns="45700" anchor="ctr" anchorCtr="0">
            <a:noAutofit/>
          </a:bodyPr>
          <a:lstStyle/>
          <a:p>
            <a:pPr algn="ctr"/>
            <a:r>
              <a:rPr lang="en" sz="1600">
                <a:solidFill>
                  <a:srgbClr val="002060"/>
                </a:solidFill>
                <a:latin typeface="Calibri"/>
                <a:ea typeface="Calibri"/>
                <a:cs typeface="Calibri"/>
                <a:sym typeface="Calibri"/>
              </a:rPr>
              <a:t>Permasalahan di level proses dapat menjadi akar masalah di output</a:t>
            </a:r>
            <a:endParaRPr sz="1467"/>
          </a:p>
        </p:txBody>
      </p:sp>
      <p:sp>
        <p:nvSpPr>
          <p:cNvPr id="2632" name="Google Shape;2632;p242"/>
          <p:cNvSpPr txBox="1"/>
          <p:nvPr/>
        </p:nvSpPr>
        <p:spPr>
          <a:xfrm>
            <a:off x="9175824" y="2828599"/>
            <a:ext cx="2234800" cy="990800"/>
          </a:xfrm>
          <a:prstGeom prst="rect">
            <a:avLst/>
          </a:prstGeom>
          <a:solidFill>
            <a:schemeClr val="lt1"/>
          </a:solidFill>
          <a:ln w="38100" cap="flat" cmpd="sng">
            <a:solidFill>
              <a:srgbClr val="C00000"/>
            </a:solidFill>
            <a:prstDash val="solid"/>
            <a:miter lim="800000"/>
            <a:headEnd type="none" w="sm" len="sm"/>
            <a:tailEnd type="none" w="sm" len="sm"/>
          </a:ln>
        </p:spPr>
        <p:txBody>
          <a:bodyPr spcFirstLastPara="1" wrap="square" lIns="91433" tIns="45700" rIns="91433" bIns="45700" anchor="ctr" anchorCtr="0">
            <a:noAutofit/>
          </a:bodyPr>
          <a:lstStyle/>
          <a:p>
            <a:pPr algn="ctr"/>
            <a:r>
              <a:rPr lang="en" sz="1600">
                <a:solidFill>
                  <a:srgbClr val="002060"/>
                </a:solidFill>
                <a:latin typeface="Calibri"/>
                <a:ea typeface="Calibri"/>
                <a:cs typeface="Calibri"/>
                <a:sym typeface="Calibri"/>
              </a:rPr>
              <a:t>Permasalahan di level input dapat menjadi akar masalah di proses</a:t>
            </a:r>
            <a:endParaRPr sz="1467"/>
          </a:p>
        </p:txBody>
      </p:sp>
      <p:sp>
        <p:nvSpPr>
          <p:cNvPr id="2633" name="Google Shape;2633;p242"/>
          <p:cNvSpPr/>
          <p:nvPr/>
        </p:nvSpPr>
        <p:spPr>
          <a:xfrm rot="-2700000">
            <a:off x="4716887" y="2251837"/>
            <a:ext cx="373919" cy="332057"/>
          </a:xfrm>
          <a:prstGeom prst="rightArrow">
            <a:avLst>
              <a:gd name="adj1" fmla="val 50000"/>
              <a:gd name="adj2" fmla="val 50000"/>
            </a:avLst>
          </a:prstGeom>
          <a:solidFill>
            <a:srgbClr val="002060"/>
          </a:solidFill>
          <a:ln w="12700" cap="flat" cmpd="sng">
            <a:solidFill>
              <a:srgbClr val="31538F"/>
            </a:solidFill>
            <a:prstDash val="solid"/>
            <a:miter lim="800000"/>
            <a:headEnd type="none" w="sm" len="sm"/>
            <a:tailEnd type="none" w="sm" len="sm"/>
          </a:ln>
        </p:spPr>
        <p:txBody>
          <a:bodyPr spcFirstLastPara="1" wrap="square" lIns="91433" tIns="45700" rIns="91433" bIns="45700" anchor="ctr" anchorCtr="0">
            <a:noAutofit/>
          </a:bodyPr>
          <a:lstStyle/>
          <a:p>
            <a:pPr algn="ctr"/>
            <a:endParaRPr sz="1867">
              <a:solidFill>
                <a:schemeClr val="lt1"/>
              </a:solidFill>
              <a:latin typeface="Calibri"/>
              <a:ea typeface="Calibri"/>
              <a:cs typeface="Calibri"/>
              <a:sym typeface="Calibri"/>
            </a:endParaRPr>
          </a:p>
        </p:txBody>
      </p:sp>
      <p:sp>
        <p:nvSpPr>
          <p:cNvPr id="2634" name="Google Shape;2634;p242"/>
          <p:cNvSpPr/>
          <p:nvPr/>
        </p:nvSpPr>
        <p:spPr>
          <a:xfrm rot="-2700000">
            <a:off x="4716887" y="3860808"/>
            <a:ext cx="373919" cy="332057"/>
          </a:xfrm>
          <a:prstGeom prst="rightArrow">
            <a:avLst>
              <a:gd name="adj1" fmla="val 50000"/>
              <a:gd name="adj2" fmla="val 50000"/>
            </a:avLst>
          </a:prstGeom>
          <a:solidFill>
            <a:srgbClr val="002060"/>
          </a:solidFill>
          <a:ln w="12700" cap="flat" cmpd="sng">
            <a:solidFill>
              <a:srgbClr val="31538F"/>
            </a:solidFill>
            <a:prstDash val="solid"/>
            <a:miter lim="800000"/>
            <a:headEnd type="none" w="sm" len="sm"/>
            <a:tailEnd type="none" w="sm" len="sm"/>
          </a:ln>
        </p:spPr>
        <p:txBody>
          <a:bodyPr spcFirstLastPara="1" wrap="square" lIns="91433" tIns="45700" rIns="91433" bIns="45700" anchor="ctr" anchorCtr="0">
            <a:noAutofit/>
          </a:bodyPr>
          <a:lstStyle/>
          <a:p>
            <a:pPr algn="ctr"/>
            <a:endParaRPr sz="1867">
              <a:solidFill>
                <a:schemeClr val="lt1"/>
              </a:solidFill>
              <a:latin typeface="Calibri"/>
              <a:ea typeface="Calibri"/>
              <a:cs typeface="Calibri"/>
              <a:sym typeface="Calibri"/>
            </a:endParaRPr>
          </a:p>
        </p:txBody>
      </p:sp>
      <p:cxnSp>
        <p:nvCxnSpPr>
          <p:cNvPr id="2635" name="Google Shape;2635;p242"/>
          <p:cNvCxnSpPr>
            <a:cxnSpLocks/>
          </p:cNvCxnSpPr>
          <p:nvPr/>
        </p:nvCxnSpPr>
        <p:spPr>
          <a:xfrm>
            <a:off x="8442224" y="1868395"/>
            <a:ext cx="733600" cy="0"/>
          </a:xfrm>
          <a:prstGeom prst="straightConnector1">
            <a:avLst/>
          </a:prstGeom>
          <a:noFill/>
          <a:ln w="38100" cap="flat" cmpd="sng">
            <a:solidFill>
              <a:schemeClr val="accent3"/>
            </a:solidFill>
            <a:prstDash val="solid"/>
            <a:miter lim="800000"/>
            <a:headEnd type="none" w="sm" len="sm"/>
            <a:tailEnd type="triangle" w="med" len="med"/>
          </a:ln>
        </p:spPr>
      </p:cxnSp>
      <p:cxnSp>
        <p:nvCxnSpPr>
          <p:cNvPr id="2636" name="Google Shape;2636;p242"/>
          <p:cNvCxnSpPr>
            <a:cxnSpLocks/>
          </p:cNvCxnSpPr>
          <p:nvPr/>
        </p:nvCxnSpPr>
        <p:spPr>
          <a:xfrm>
            <a:off x="8454707" y="3319683"/>
            <a:ext cx="733600" cy="0"/>
          </a:xfrm>
          <a:prstGeom prst="straightConnector1">
            <a:avLst/>
          </a:prstGeom>
          <a:noFill/>
          <a:ln w="38100" cap="flat" cmpd="sng">
            <a:solidFill>
              <a:schemeClr val="accent3"/>
            </a:solidFill>
            <a:prstDash val="solid"/>
            <a:miter lim="800000"/>
            <a:headEnd type="none" w="sm" len="sm"/>
            <a:tailEnd type="triangle" w="med" len="med"/>
          </a:ln>
        </p:spPr>
      </p:cxn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640"/>
        <p:cNvGrpSpPr/>
        <p:nvPr/>
      </p:nvGrpSpPr>
      <p:grpSpPr>
        <a:xfrm>
          <a:off x="0" y="0"/>
          <a:ext cx="0" cy="0"/>
          <a:chOff x="0" y="0"/>
          <a:chExt cx="0" cy="0"/>
        </a:xfrm>
      </p:grpSpPr>
      <p:sp>
        <p:nvSpPr>
          <p:cNvPr id="2641" name="Google Shape;2641;p243"/>
          <p:cNvSpPr txBox="1">
            <a:spLocks noGrp="1"/>
          </p:cNvSpPr>
          <p:nvPr>
            <p:ph type="sldNum" idx="12"/>
          </p:nvPr>
        </p:nvSpPr>
        <p:spPr>
          <a:xfrm>
            <a:off x="11357279" y="6540880"/>
            <a:ext cx="792400" cy="246400"/>
          </a:xfrm>
          <a:prstGeom prst="rect">
            <a:avLst/>
          </a:prstGeom>
        </p:spPr>
        <p:txBody>
          <a:bodyPr spcFirstLastPara="1" vert="horz" wrap="square" lIns="68567" tIns="34267" rIns="68567" bIns="34267" rtlCol="0" anchor="ctr" anchorCtr="0">
            <a:noAutofit/>
          </a:bodyPr>
          <a:lstStyle/>
          <a:p>
            <a:fld id="{00000000-1234-1234-1234-123412341234}" type="slidenum">
              <a:rPr lang="en"/>
              <a:pPr/>
              <a:t>19</a:t>
            </a:fld>
            <a:endParaRPr/>
          </a:p>
        </p:txBody>
      </p:sp>
      <p:sp>
        <p:nvSpPr>
          <p:cNvPr id="2642" name="Google Shape;2642;p243"/>
          <p:cNvSpPr txBox="1">
            <a:spLocks noGrp="1"/>
          </p:cNvSpPr>
          <p:nvPr>
            <p:ph type="title"/>
          </p:nvPr>
        </p:nvSpPr>
        <p:spPr>
          <a:xfrm>
            <a:off x="0" y="0"/>
            <a:ext cx="12192000" cy="734400"/>
          </a:xfrm>
          <a:prstGeom prst="rect">
            <a:avLst/>
          </a:prstGeom>
        </p:spPr>
        <p:txBody>
          <a:bodyPr spcFirstLastPara="1" vert="horz" wrap="square" lIns="91433" tIns="45700" rIns="91433" bIns="45700" rtlCol="0" anchor="t" anchorCtr="0">
            <a:noAutofit/>
          </a:bodyPr>
          <a:lstStyle/>
          <a:p>
            <a:r>
              <a:rPr lang="en"/>
              <a:t>Tentukan akar masalah dengan melihat hubungan sebab akibat dari indikator yang belum baik hasilnya</a:t>
            </a:r>
            <a:endParaRPr/>
          </a:p>
        </p:txBody>
      </p:sp>
      <p:sp>
        <p:nvSpPr>
          <p:cNvPr id="2643" name="Google Shape;2643;p243"/>
          <p:cNvSpPr txBox="1"/>
          <p:nvPr/>
        </p:nvSpPr>
        <p:spPr>
          <a:xfrm>
            <a:off x="1177633" y="1288467"/>
            <a:ext cx="7980400" cy="615513"/>
          </a:xfrm>
          <a:prstGeom prst="rect">
            <a:avLst/>
          </a:prstGeom>
          <a:noFill/>
          <a:ln>
            <a:noFill/>
          </a:ln>
        </p:spPr>
        <p:txBody>
          <a:bodyPr spcFirstLastPara="1" wrap="square" lIns="121900" tIns="121900" rIns="121900" bIns="121900" anchor="t" anchorCtr="0">
            <a:spAutoFit/>
          </a:bodyPr>
          <a:lstStyle/>
          <a:p>
            <a:endParaRPr sz="2400"/>
          </a:p>
        </p:txBody>
      </p:sp>
      <p:sp>
        <p:nvSpPr>
          <p:cNvPr id="2644" name="Google Shape;2644;p243"/>
          <p:cNvSpPr txBox="1"/>
          <p:nvPr/>
        </p:nvSpPr>
        <p:spPr>
          <a:xfrm>
            <a:off x="342867" y="696834"/>
            <a:ext cx="11014400" cy="984845"/>
          </a:xfrm>
          <a:prstGeom prst="rect">
            <a:avLst/>
          </a:prstGeom>
          <a:noFill/>
          <a:ln>
            <a:noFill/>
          </a:ln>
        </p:spPr>
        <p:txBody>
          <a:bodyPr spcFirstLastPara="1" wrap="square" lIns="121900" tIns="121900" rIns="121900" bIns="121900" anchor="t" anchorCtr="0">
            <a:spAutoFit/>
          </a:bodyPr>
          <a:lstStyle/>
          <a:p>
            <a:r>
              <a:rPr lang="en" sz="2400"/>
              <a:t>Penyajian hubungan sebab akibat dari masalah dan akar masalah dapat menggunakan metode piramid atau mind map</a:t>
            </a:r>
            <a:endParaRPr sz="2400"/>
          </a:p>
        </p:txBody>
      </p:sp>
      <p:sp>
        <p:nvSpPr>
          <p:cNvPr id="2645" name="Google Shape;2645;p243"/>
          <p:cNvSpPr/>
          <p:nvPr/>
        </p:nvSpPr>
        <p:spPr>
          <a:xfrm>
            <a:off x="7214832" y="2088700"/>
            <a:ext cx="1943200" cy="575200"/>
          </a:xfrm>
          <a:prstGeom prst="rect">
            <a:avLst/>
          </a:prstGeom>
          <a:solidFill>
            <a:srgbClr val="E1F3CE"/>
          </a:solidFill>
          <a:ln w="28575" cap="flat" cmpd="sng">
            <a:solidFill>
              <a:srgbClr val="365516"/>
            </a:solidFill>
            <a:prstDash val="solid"/>
            <a:miter lim="800000"/>
            <a:headEnd type="none" w="sm" len="sm"/>
            <a:tailEnd type="none" w="sm" len="sm"/>
          </a:ln>
        </p:spPr>
        <p:txBody>
          <a:bodyPr spcFirstLastPara="1" wrap="square" lIns="91433" tIns="45700" rIns="91433" bIns="45700" anchor="ctr" anchorCtr="0">
            <a:noAutofit/>
          </a:bodyPr>
          <a:lstStyle/>
          <a:p>
            <a:pPr algn="ctr"/>
            <a:r>
              <a:rPr lang="en" sz="1467" b="1">
                <a:solidFill>
                  <a:srgbClr val="002060"/>
                </a:solidFill>
                <a:latin typeface="Calibri"/>
                <a:ea typeface="Calibri"/>
                <a:cs typeface="Calibri"/>
                <a:sym typeface="Calibri"/>
              </a:rPr>
              <a:t>Guru belum melakukan refleksi diri</a:t>
            </a:r>
            <a:endParaRPr sz="1467"/>
          </a:p>
        </p:txBody>
      </p:sp>
      <p:sp>
        <p:nvSpPr>
          <p:cNvPr id="2646" name="Google Shape;2646;p243"/>
          <p:cNvSpPr/>
          <p:nvPr/>
        </p:nvSpPr>
        <p:spPr>
          <a:xfrm>
            <a:off x="9603900" y="2109200"/>
            <a:ext cx="1943200" cy="575200"/>
          </a:xfrm>
          <a:prstGeom prst="rect">
            <a:avLst/>
          </a:prstGeom>
          <a:solidFill>
            <a:srgbClr val="E1F3CE"/>
          </a:solidFill>
          <a:ln w="28575" cap="flat" cmpd="sng">
            <a:solidFill>
              <a:srgbClr val="365516"/>
            </a:solidFill>
            <a:prstDash val="solid"/>
            <a:miter lim="800000"/>
            <a:headEnd type="none" w="sm" len="sm"/>
            <a:tailEnd type="none" w="sm" len="sm"/>
          </a:ln>
        </p:spPr>
        <p:txBody>
          <a:bodyPr spcFirstLastPara="1" wrap="square" lIns="91433" tIns="45700" rIns="91433" bIns="45700" anchor="ctr" anchorCtr="0">
            <a:noAutofit/>
          </a:bodyPr>
          <a:lstStyle/>
          <a:p>
            <a:pPr algn="ctr"/>
            <a:r>
              <a:rPr lang="en" sz="1467" b="1">
                <a:solidFill>
                  <a:srgbClr val="002060"/>
                </a:solidFill>
                <a:latin typeface="Calibri"/>
                <a:ea typeface="Calibri"/>
                <a:cs typeface="Calibri"/>
                <a:sym typeface="Calibri"/>
              </a:rPr>
              <a:t>Minimnya pelatihan bagi Guru</a:t>
            </a:r>
            <a:endParaRPr sz="1467"/>
          </a:p>
        </p:txBody>
      </p:sp>
      <p:sp>
        <p:nvSpPr>
          <p:cNvPr id="2647" name="Google Shape;2647;p243"/>
          <p:cNvSpPr/>
          <p:nvPr/>
        </p:nvSpPr>
        <p:spPr>
          <a:xfrm>
            <a:off x="8228697" y="4898300"/>
            <a:ext cx="2258400" cy="575200"/>
          </a:xfrm>
          <a:prstGeom prst="rect">
            <a:avLst/>
          </a:prstGeom>
          <a:solidFill>
            <a:srgbClr val="E1F3CE"/>
          </a:solidFill>
          <a:ln w="28575" cap="flat" cmpd="sng">
            <a:solidFill>
              <a:srgbClr val="365516"/>
            </a:solidFill>
            <a:prstDash val="solid"/>
            <a:miter lim="800000"/>
            <a:headEnd type="none" w="sm" len="sm"/>
            <a:tailEnd type="none" w="sm" len="sm"/>
          </a:ln>
        </p:spPr>
        <p:txBody>
          <a:bodyPr spcFirstLastPara="1" wrap="square" lIns="91433" tIns="45700" rIns="91433" bIns="45700" anchor="ctr" anchorCtr="0">
            <a:noAutofit/>
          </a:bodyPr>
          <a:lstStyle/>
          <a:p>
            <a:pPr algn="ctr"/>
            <a:r>
              <a:rPr lang="en" sz="1467" b="1">
                <a:solidFill>
                  <a:srgbClr val="002060"/>
                </a:solidFill>
                <a:latin typeface="Calibri"/>
                <a:ea typeface="Calibri"/>
                <a:cs typeface="Calibri"/>
                <a:sym typeface="Calibri"/>
              </a:rPr>
              <a:t>Minat membaca siswa rendah</a:t>
            </a:r>
            <a:endParaRPr sz="1467"/>
          </a:p>
        </p:txBody>
      </p:sp>
      <p:sp>
        <p:nvSpPr>
          <p:cNvPr id="2648" name="Google Shape;2648;p243"/>
          <p:cNvSpPr/>
          <p:nvPr/>
        </p:nvSpPr>
        <p:spPr>
          <a:xfrm>
            <a:off x="7052431" y="5783133"/>
            <a:ext cx="2105600" cy="575200"/>
          </a:xfrm>
          <a:prstGeom prst="rect">
            <a:avLst/>
          </a:prstGeom>
          <a:solidFill>
            <a:srgbClr val="E1F3CE"/>
          </a:solidFill>
          <a:ln w="28575" cap="flat" cmpd="sng">
            <a:solidFill>
              <a:srgbClr val="365516"/>
            </a:solidFill>
            <a:prstDash val="solid"/>
            <a:miter lim="800000"/>
            <a:headEnd type="none" w="sm" len="sm"/>
            <a:tailEnd type="none" w="sm" len="sm"/>
          </a:ln>
        </p:spPr>
        <p:txBody>
          <a:bodyPr spcFirstLastPara="1" wrap="square" lIns="91433" tIns="45700" rIns="91433" bIns="45700" anchor="ctr" anchorCtr="0">
            <a:noAutofit/>
          </a:bodyPr>
          <a:lstStyle/>
          <a:p>
            <a:pPr algn="ctr"/>
            <a:r>
              <a:rPr lang="en" sz="1467" b="1">
                <a:solidFill>
                  <a:srgbClr val="002060"/>
                </a:solidFill>
                <a:latin typeface="Calibri"/>
                <a:ea typeface="Calibri"/>
                <a:cs typeface="Calibri"/>
                <a:sym typeface="Calibri"/>
              </a:rPr>
              <a:t>Fasilitas literasi kurang memadai</a:t>
            </a:r>
            <a:endParaRPr sz="1467"/>
          </a:p>
        </p:txBody>
      </p:sp>
      <p:sp>
        <p:nvSpPr>
          <p:cNvPr id="2649" name="Google Shape;2649;p243"/>
          <p:cNvSpPr/>
          <p:nvPr/>
        </p:nvSpPr>
        <p:spPr>
          <a:xfrm>
            <a:off x="8228697" y="2971167"/>
            <a:ext cx="2258400" cy="575200"/>
          </a:xfrm>
          <a:prstGeom prst="rect">
            <a:avLst/>
          </a:prstGeom>
          <a:solidFill>
            <a:srgbClr val="E1F3CE"/>
          </a:solidFill>
          <a:ln w="28575" cap="flat" cmpd="sng">
            <a:solidFill>
              <a:srgbClr val="365516"/>
            </a:solidFill>
            <a:prstDash val="solid"/>
            <a:miter lim="800000"/>
            <a:headEnd type="none" w="sm" len="sm"/>
            <a:tailEnd type="none" w="sm" len="sm"/>
          </a:ln>
        </p:spPr>
        <p:txBody>
          <a:bodyPr spcFirstLastPara="1" wrap="square" lIns="91433" tIns="45700" rIns="91433" bIns="45700" anchor="ctr" anchorCtr="0">
            <a:noAutofit/>
          </a:bodyPr>
          <a:lstStyle/>
          <a:p>
            <a:pPr algn="ctr"/>
            <a:r>
              <a:rPr lang="en" sz="1467" b="1">
                <a:solidFill>
                  <a:srgbClr val="002060"/>
                </a:solidFill>
                <a:latin typeface="Calibri"/>
                <a:ea typeface="Calibri"/>
                <a:cs typeface="Calibri"/>
                <a:sym typeface="Calibri"/>
              </a:rPr>
              <a:t>Rata - rata kemampuan pedagogik guru kurang</a:t>
            </a:r>
            <a:endParaRPr sz="1467"/>
          </a:p>
        </p:txBody>
      </p:sp>
      <p:sp>
        <p:nvSpPr>
          <p:cNvPr id="2650" name="Google Shape;2650;p243"/>
          <p:cNvSpPr txBox="1"/>
          <p:nvPr/>
        </p:nvSpPr>
        <p:spPr>
          <a:xfrm>
            <a:off x="6565809" y="1568678"/>
            <a:ext cx="5418400" cy="379615"/>
          </a:xfrm>
          <a:prstGeom prst="rect">
            <a:avLst/>
          </a:prstGeom>
          <a:solidFill>
            <a:srgbClr val="002060"/>
          </a:solidFill>
          <a:ln>
            <a:noFill/>
          </a:ln>
        </p:spPr>
        <p:txBody>
          <a:bodyPr spcFirstLastPara="1" wrap="square" lIns="91433" tIns="45700" rIns="91433" bIns="45700" anchor="t" anchorCtr="0">
            <a:spAutoFit/>
          </a:bodyPr>
          <a:lstStyle/>
          <a:p>
            <a:pPr algn="ctr"/>
            <a:r>
              <a:rPr lang="en" sz="1867" b="1">
                <a:solidFill>
                  <a:schemeClr val="lt1"/>
                </a:solidFill>
                <a:latin typeface="Calibri"/>
                <a:ea typeface="Calibri"/>
                <a:cs typeface="Calibri"/>
                <a:sym typeface="Calibri"/>
              </a:rPr>
              <a:t>Mind Map</a:t>
            </a:r>
            <a:endParaRPr sz="1467"/>
          </a:p>
        </p:txBody>
      </p:sp>
      <p:sp>
        <p:nvSpPr>
          <p:cNvPr id="2651" name="Google Shape;2651;p243"/>
          <p:cNvSpPr/>
          <p:nvPr/>
        </p:nvSpPr>
        <p:spPr>
          <a:xfrm>
            <a:off x="9732199" y="5787733"/>
            <a:ext cx="2105600" cy="575200"/>
          </a:xfrm>
          <a:prstGeom prst="rect">
            <a:avLst/>
          </a:prstGeom>
          <a:solidFill>
            <a:srgbClr val="E1F3CE"/>
          </a:solidFill>
          <a:ln w="28575" cap="flat" cmpd="sng">
            <a:solidFill>
              <a:srgbClr val="365516"/>
            </a:solidFill>
            <a:prstDash val="solid"/>
            <a:miter lim="800000"/>
            <a:headEnd type="none" w="sm" len="sm"/>
            <a:tailEnd type="none" w="sm" len="sm"/>
          </a:ln>
        </p:spPr>
        <p:txBody>
          <a:bodyPr spcFirstLastPara="1" wrap="square" lIns="91433" tIns="45700" rIns="91433" bIns="45700" anchor="ctr" anchorCtr="0">
            <a:noAutofit/>
          </a:bodyPr>
          <a:lstStyle/>
          <a:p>
            <a:pPr algn="ctr"/>
            <a:r>
              <a:rPr lang="en" sz="1467" b="1">
                <a:solidFill>
                  <a:srgbClr val="002060"/>
                </a:solidFill>
                <a:latin typeface="Calibri"/>
                <a:ea typeface="Calibri"/>
                <a:cs typeface="Calibri"/>
                <a:sym typeface="Calibri"/>
              </a:rPr>
              <a:t>Membaca belum menjadi budaya</a:t>
            </a:r>
            <a:endParaRPr sz="1467" b="1">
              <a:solidFill>
                <a:srgbClr val="002060"/>
              </a:solidFill>
              <a:latin typeface="Calibri"/>
              <a:ea typeface="Calibri"/>
              <a:cs typeface="Calibri"/>
              <a:sym typeface="Calibri"/>
            </a:endParaRPr>
          </a:p>
        </p:txBody>
      </p:sp>
      <p:sp>
        <p:nvSpPr>
          <p:cNvPr id="2652" name="Google Shape;2652;p243"/>
          <p:cNvSpPr/>
          <p:nvPr/>
        </p:nvSpPr>
        <p:spPr>
          <a:xfrm>
            <a:off x="8183700" y="3892469"/>
            <a:ext cx="2348400" cy="691600"/>
          </a:xfrm>
          <a:prstGeom prst="rect">
            <a:avLst/>
          </a:prstGeom>
          <a:solidFill>
            <a:srgbClr val="365516"/>
          </a:solidFill>
          <a:ln w="12700" cap="flat" cmpd="sng">
            <a:solidFill>
              <a:srgbClr val="31538F"/>
            </a:solidFill>
            <a:prstDash val="solid"/>
            <a:miter lim="800000"/>
            <a:headEnd type="none" w="sm" len="sm"/>
            <a:tailEnd type="none" w="sm" len="sm"/>
          </a:ln>
        </p:spPr>
        <p:txBody>
          <a:bodyPr spcFirstLastPara="1" wrap="square" lIns="91433" tIns="45700" rIns="91433" bIns="45700" anchor="ctr" anchorCtr="0">
            <a:noAutofit/>
          </a:bodyPr>
          <a:lstStyle/>
          <a:p>
            <a:pPr algn="ctr"/>
            <a:r>
              <a:rPr lang="en" sz="1600" b="1">
                <a:solidFill>
                  <a:schemeClr val="lt1"/>
                </a:solidFill>
                <a:latin typeface="Calibri"/>
                <a:ea typeface="Calibri"/>
                <a:cs typeface="Calibri"/>
                <a:sym typeface="Calibri"/>
              </a:rPr>
              <a:t>Rata - rata capaian literasi siswa kurang</a:t>
            </a:r>
            <a:endParaRPr sz="1467"/>
          </a:p>
        </p:txBody>
      </p:sp>
      <p:cxnSp>
        <p:nvCxnSpPr>
          <p:cNvPr id="2653" name="Google Shape;2653;p243"/>
          <p:cNvCxnSpPr>
            <a:stCxn id="2649" idx="2"/>
            <a:endCxn id="2652" idx="0"/>
          </p:cNvCxnSpPr>
          <p:nvPr/>
        </p:nvCxnSpPr>
        <p:spPr>
          <a:xfrm>
            <a:off x="9357897" y="3546367"/>
            <a:ext cx="0" cy="346000"/>
          </a:xfrm>
          <a:prstGeom prst="straightConnector1">
            <a:avLst/>
          </a:prstGeom>
          <a:noFill/>
          <a:ln w="9525" cap="flat" cmpd="sng">
            <a:solidFill>
              <a:schemeClr val="dk2"/>
            </a:solidFill>
            <a:prstDash val="solid"/>
            <a:round/>
            <a:headEnd type="none" w="med" len="med"/>
            <a:tailEnd type="triangle" w="med" len="med"/>
          </a:ln>
        </p:spPr>
      </p:cxnSp>
      <p:cxnSp>
        <p:nvCxnSpPr>
          <p:cNvPr id="2654" name="Google Shape;2654;p243"/>
          <p:cNvCxnSpPr>
            <a:stCxn id="2645" idx="2"/>
            <a:endCxn id="2649" idx="0"/>
          </p:cNvCxnSpPr>
          <p:nvPr/>
        </p:nvCxnSpPr>
        <p:spPr>
          <a:xfrm rot="-5400000" flipH="1">
            <a:off x="8618632" y="2231700"/>
            <a:ext cx="307200" cy="1171600"/>
          </a:xfrm>
          <a:prstGeom prst="bentConnector3">
            <a:avLst>
              <a:gd name="adj1" fmla="val 50011"/>
            </a:avLst>
          </a:prstGeom>
          <a:noFill/>
          <a:ln w="9525" cap="flat" cmpd="sng">
            <a:solidFill>
              <a:schemeClr val="dk2"/>
            </a:solidFill>
            <a:prstDash val="solid"/>
            <a:round/>
            <a:headEnd type="none" w="med" len="med"/>
            <a:tailEnd type="triangle" w="med" len="med"/>
          </a:ln>
        </p:spPr>
      </p:cxnSp>
      <p:cxnSp>
        <p:nvCxnSpPr>
          <p:cNvPr id="2655" name="Google Shape;2655;p243"/>
          <p:cNvCxnSpPr>
            <a:stCxn id="2646" idx="2"/>
            <a:endCxn id="2649" idx="0"/>
          </p:cNvCxnSpPr>
          <p:nvPr/>
        </p:nvCxnSpPr>
        <p:spPr>
          <a:xfrm rot="5400000">
            <a:off x="9823300" y="2219000"/>
            <a:ext cx="286800" cy="1217600"/>
          </a:xfrm>
          <a:prstGeom prst="bentConnector3">
            <a:avLst>
              <a:gd name="adj1" fmla="val 49994"/>
            </a:avLst>
          </a:prstGeom>
          <a:noFill/>
          <a:ln w="9525" cap="flat" cmpd="sng">
            <a:solidFill>
              <a:schemeClr val="dk2"/>
            </a:solidFill>
            <a:prstDash val="solid"/>
            <a:round/>
            <a:headEnd type="none" w="med" len="med"/>
            <a:tailEnd type="none" w="med" len="med"/>
          </a:ln>
        </p:spPr>
      </p:cxnSp>
      <p:cxnSp>
        <p:nvCxnSpPr>
          <p:cNvPr id="2656" name="Google Shape;2656;p243"/>
          <p:cNvCxnSpPr>
            <a:stCxn id="2647" idx="0"/>
            <a:endCxn id="2652" idx="2"/>
          </p:cNvCxnSpPr>
          <p:nvPr/>
        </p:nvCxnSpPr>
        <p:spPr>
          <a:xfrm rot="-5400000">
            <a:off x="9201097" y="4740700"/>
            <a:ext cx="314400" cy="800"/>
          </a:xfrm>
          <a:prstGeom prst="bentConnector3">
            <a:avLst>
              <a:gd name="adj1" fmla="val 49973"/>
            </a:avLst>
          </a:prstGeom>
          <a:noFill/>
          <a:ln w="9525" cap="flat" cmpd="sng">
            <a:solidFill>
              <a:schemeClr val="dk2"/>
            </a:solidFill>
            <a:prstDash val="solid"/>
            <a:round/>
            <a:headEnd type="none" w="med" len="med"/>
            <a:tailEnd type="triangle" w="med" len="med"/>
          </a:ln>
        </p:spPr>
      </p:cxnSp>
      <p:sp>
        <p:nvSpPr>
          <p:cNvPr id="2657" name="Google Shape;2657;p243"/>
          <p:cNvSpPr/>
          <p:nvPr/>
        </p:nvSpPr>
        <p:spPr>
          <a:xfrm>
            <a:off x="11037800" y="3898767"/>
            <a:ext cx="946400" cy="691600"/>
          </a:xfrm>
          <a:prstGeom prst="rect">
            <a:avLst/>
          </a:prstGeom>
          <a:solidFill>
            <a:srgbClr val="E1F3CE"/>
          </a:solidFill>
          <a:ln w="28575" cap="flat" cmpd="sng">
            <a:solidFill>
              <a:srgbClr val="365516"/>
            </a:solidFill>
            <a:prstDash val="solid"/>
            <a:miter lim="800000"/>
            <a:headEnd type="none" w="sm" len="sm"/>
            <a:tailEnd type="none" w="sm" len="sm"/>
          </a:ln>
        </p:spPr>
        <p:txBody>
          <a:bodyPr spcFirstLastPara="1" wrap="square" lIns="91433" tIns="45700" rIns="91433" bIns="45700" anchor="ctr" anchorCtr="0">
            <a:noAutofit/>
          </a:bodyPr>
          <a:lstStyle/>
          <a:p>
            <a:pPr algn="ctr"/>
            <a:r>
              <a:rPr lang="en" sz="1467" b="1">
                <a:solidFill>
                  <a:srgbClr val="002060"/>
                </a:solidFill>
                <a:latin typeface="Calibri"/>
                <a:ea typeface="Calibri"/>
                <a:cs typeface="Calibri"/>
                <a:sym typeface="Calibri"/>
              </a:rPr>
              <a:t>Faktor lainnya</a:t>
            </a:r>
            <a:endParaRPr sz="1467"/>
          </a:p>
        </p:txBody>
      </p:sp>
      <p:cxnSp>
        <p:nvCxnSpPr>
          <p:cNvPr id="2658" name="Google Shape;2658;p243"/>
          <p:cNvCxnSpPr>
            <a:stCxn id="2657" idx="1"/>
            <a:endCxn id="2652" idx="3"/>
          </p:cNvCxnSpPr>
          <p:nvPr/>
        </p:nvCxnSpPr>
        <p:spPr>
          <a:xfrm rot="10800000">
            <a:off x="10532200" y="4238167"/>
            <a:ext cx="505600" cy="6400"/>
          </a:xfrm>
          <a:prstGeom prst="straightConnector1">
            <a:avLst/>
          </a:prstGeom>
          <a:noFill/>
          <a:ln w="9525" cap="flat" cmpd="sng">
            <a:solidFill>
              <a:schemeClr val="dk2"/>
            </a:solidFill>
            <a:prstDash val="solid"/>
            <a:round/>
            <a:headEnd type="none" w="med" len="med"/>
            <a:tailEnd type="triangle" w="med" len="med"/>
          </a:ln>
        </p:spPr>
      </p:cxnSp>
      <p:sp>
        <p:nvSpPr>
          <p:cNvPr id="2659" name="Google Shape;2659;p243"/>
          <p:cNvSpPr/>
          <p:nvPr/>
        </p:nvSpPr>
        <p:spPr>
          <a:xfrm>
            <a:off x="2041533" y="2279603"/>
            <a:ext cx="2348400" cy="691600"/>
          </a:xfrm>
          <a:prstGeom prst="rect">
            <a:avLst/>
          </a:prstGeom>
          <a:solidFill>
            <a:srgbClr val="365516"/>
          </a:solidFill>
          <a:ln w="12700" cap="flat" cmpd="sng">
            <a:solidFill>
              <a:srgbClr val="31538F"/>
            </a:solidFill>
            <a:prstDash val="solid"/>
            <a:miter lim="800000"/>
            <a:headEnd type="none" w="sm" len="sm"/>
            <a:tailEnd type="none" w="sm" len="sm"/>
          </a:ln>
        </p:spPr>
        <p:txBody>
          <a:bodyPr spcFirstLastPara="1" wrap="square" lIns="91433" tIns="45700" rIns="91433" bIns="45700" anchor="ctr" anchorCtr="0">
            <a:noAutofit/>
          </a:bodyPr>
          <a:lstStyle/>
          <a:p>
            <a:pPr algn="ctr"/>
            <a:r>
              <a:rPr lang="en" sz="1600" b="1">
                <a:solidFill>
                  <a:schemeClr val="lt1"/>
                </a:solidFill>
                <a:latin typeface="Calibri"/>
                <a:ea typeface="Calibri"/>
                <a:cs typeface="Calibri"/>
                <a:sym typeface="Calibri"/>
              </a:rPr>
              <a:t>Rata - rata capaian literasi siswa kurang</a:t>
            </a:r>
            <a:endParaRPr sz="1467"/>
          </a:p>
        </p:txBody>
      </p:sp>
      <p:sp>
        <p:nvSpPr>
          <p:cNvPr id="2660" name="Google Shape;2660;p243"/>
          <p:cNvSpPr txBox="1"/>
          <p:nvPr/>
        </p:nvSpPr>
        <p:spPr>
          <a:xfrm>
            <a:off x="342876" y="1568678"/>
            <a:ext cx="5418400" cy="461624"/>
          </a:xfrm>
          <a:prstGeom prst="rect">
            <a:avLst/>
          </a:prstGeom>
          <a:solidFill>
            <a:srgbClr val="002060"/>
          </a:solidFill>
          <a:ln>
            <a:noFill/>
          </a:ln>
        </p:spPr>
        <p:txBody>
          <a:bodyPr spcFirstLastPara="1" wrap="square" lIns="91433" tIns="45700" rIns="91433" bIns="45700" anchor="t" anchorCtr="0">
            <a:spAutoFit/>
          </a:bodyPr>
          <a:lstStyle/>
          <a:p>
            <a:pPr algn="ctr"/>
            <a:r>
              <a:rPr lang="en" sz="2400" b="1">
                <a:solidFill>
                  <a:schemeClr val="lt1"/>
                </a:solidFill>
                <a:latin typeface="Calibri"/>
                <a:ea typeface="Calibri"/>
                <a:cs typeface="Calibri"/>
                <a:sym typeface="Calibri"/>
              </a:rPr>
              <a:t>Struktur Piramid</a:t>
            </a:r>
            <a:endParaRPr sz="1467"/>
          </a:p>
        </p:txBody>
      </p:sp>
      <p:sp>
        <p:nvSpPr>
          <p:cNvPr id="2661" name="Google Shape;2661;p243"/>
          <p:cNvSpPr/>
          <p:nvPr/>
        </p:nvSpPr>
        <p:spPr>
          <a:xfrm>
            <a:off x="342864" y="3302533"/>
            <a:ext cx="2258400" cy="575200"/>
          </a:xfrm>
          <a:prstGeom prst="rect">
            <a:avLst/>
          </a:prstGeom>
          <a:solidFill>
            <a:srgbClr val="E1F3CE"/>
          </a:solidFill>
          <a:ln w="28575" cap="flat" cmpd="sng">
            <a:solidFill>
              <a:srgbClr val="365516"/>
            </a:solidFill>
            <a:prstDash val="solid"/>
            <a:miter lim="800000"/>
            <a:headEnd type="none" w="sm" len="sm"/>
            <a:tailEnd type="none" w="sm" len="sm"/>
          </a:ln>
        </p:spPr>
        <p:txBody>
          <a:bodyPr spcFirstLastPara="1" wrap="square" lIns="91433" tIns="45700" rIns="91433" bIns="45700" anchor="ctr" anchorCtr="0">
            <a:noAutofit/>
          </a:bodyPr>
          <a:lstStyle/>
          <a:p>
            <a:pPr algn="ctr"/>
            <a:r>
              <a:rPr lang="en" sz="1467" b="1">
                <a:solidFill>
                  <a:srgbClr val="002060"/>
                </a:solidFill>
                <a:latin typeface="Calibri"/>
                <a:ea typeface="Calibri"/>
                <a:cs typeface="Calibri"/>
                <a:sym typeface="Calibri"/>
              </a:rPr>
              <a:t>Rata - rata kemampuan pedagogik guru kurang</a:t>
            </a:r>
            <a:endParaRPr sz="1467"/>
          </a:p>
        </p:txBody>
      </p:sp>
      <p:sp>
        <p:nvSpPr>
          <p:cNvPr id="2662" name="Google Shape;2662;p243"/>
          <p:cNvSpPr/>
          <p:nvPr/>
        </p:nvSpPr>
        <p:spPr>
          <a:xfrm>
            <a:off x="2755164" y="3302533"/>
            <a:ext cx="2258400" cy="575200"/>
          </a:xfrm>
          <a:prstGeom prst="rect">
            <a:avLst/>
          </a:prstGeom>
          <a:solidFill>
            <a:srgbClr val="E1F3CE"/>
          </a:solidFill>
          <a:ln w="28575" cap="flat" cmpd="sng">
            <a:solidFill>
              <a:srgbClr val="365516"/>
            </a:solidFill>
            <a:prstDash val="solid"/>
            <a:miter lim="800000"/>
            <a:headEnd type="none" w="sm" len="sm"/>
            <a:tailEnd type="none" w="sm" len="sm"/>
          </a:ln>
        </p:spPr>
        <p:txBody>
          <a:bodyPr spcFirstLastPara="1" wrap="square" lIns="91433" tIns="45700" rIns="91433" bIns="45700" anchor="ctr" anchorCtr="0">
            <a:noAutofit/>
          </a:bodyPr>
          <a:lstStyle/>
          <a:p>
            <a:pPr algn="ctr"/>
            <a:r>
              <a:rPr lang="en" sz="1467" b="1">
                <a:solidFill>
                  <a:srgbClr val="002060"/>
                </a:solidFill>
                <a:latin typeface="Calibri"/>
                <a:ea typeface="Calibri"/>
                <a:cs typeface="Calibri"/>
                <a:sym typeface="Calibri"/>
              </a:rPr>
              <a:t>Minat membaca siswa rendah</a:t>
            </a:r>
            <a:endParaRPr sz="1467"/>
          </a:p>
        </p:txBody>
      </p:sp>
      <p:sp>
        <p:nvSpPr>
          <p:cNvPr id="2663" name="Google Shape;2663;p243"/>
          <p:cNvSpPr/>
          <p:nvPr/>
        </p:nvSpPr>
        <p:spPr>
          <a:xfrm>
            <a:off x="5167451" y="3302533"/>
            <a:ext cx="1375200" cy="575200"/>
          </a:xfrm>
          <a:prstGeom prst="rect">
            <a:avLst/>
          </a:prstGeom>
          <a:solidFill>
            <a:srgbClr val="E1F3CE"/>
          </a:solidFill>
          <a:ln w="28575" cap="flat" cmpd="sng">
            <a:solidFill>
              <a:srgbClr val="365516"/>
            </a:solidFill>
            <a:prstDash val="solid"/>
            <a:miter lim="800000"/>
            <a:headEnd type="none" w="sm" len="sm"/>
            <a:tailEnd type="none" w="sm" len="sm"/>
          </a:ln>
        </p:spPr>
        <p:txBody>
          <a:bodyPr spcFirstLastPara="1" wrap="square" lIns="91433" tIns="45700" rIns="91433" bIns="45700" anchor="ctr" anchorCtr="0">
            <a:noAutofit/>
          </a:bodyPr>
          <a:lstStyle/>
          <a:p>
            <a:pPr algn="ctr"/>
            <a:r>
              <a:rPr lang="en" sz="1467" b="1">
                <a:solidFill>
                  <a:srgbClr val="002060"/>
                </a:solidFill>
                <a:latin typeface="Calibri"/>
                <a:ea typeface="Calibri"/>
                <a:cs typeface="Calibri"/>
                <a:sym typeface="Calibri"/>
              </a:rPr>
              <a:t>Faktor lainnya</a:t>
            </a:r>
            <a:endParaRPr sz="1467"/>
          </a:p>
        </p:txBody>
      </p:sp>
      <p:cxnSp>
        <p:nvCxnSpPr>
          <p:cNvPr id="2664" name="Google Shape;2664;p243"/>
          <p:cNvCxnSpPr>
            <a:stCxn id="2659" idx="2"/>
            <a:endCxn id="2661" idx="0"/>
          </p:cNvCxnSpPr>
          <p:nvPr/>
        </p:nvCxnSpPr>
        <p:spPr>
          <a:xfrm rot="5400000">
            <a:off x="2178333" y="2265003"/>
            <a:ext cx="331200" cy="1743600"/>
          </a:xfrm>
          <a:prstGeom prst="bentConnector3">
            <a:avLst>
              <a:gd name="adj1" fmla="val 50020"/>
            </a:avLst>
          </a:prstGeom>
          <a:noFill/>
          <a:ln w="9525" cap="flat" cmpd="sng">
            <a:solidFill>
              <a:schemeClr val="dk2"/>
            </a:solidFill>
            <a:prstDash val="solid"/>
            <a:round/>
            <a:headEnd type="none" w="med" len="med"/>
            <a:tailEnd type="none" w="med" len="med"/>
          </a:ln>
        </p:spPr>
      </p:cxnSp>
      <p:cxnSp>
        <p:nvCxnSpPr>
          <p:cNvPr id="2665" name="Google Shape;2665;p243"/>
          <p:cNvCxnSpPr>
            <a:stCxn id="2659" idx="2"/>
            <a:endCxn id="2663" idx="0"/>
          </p:cNvCxnSpPr>
          <p:nvPr/>
        </p:nvCxnSpPr>
        <p:spPr>
          <a:xfrm rot="-5400000" flipH="1">
            <a:off x="4369733" y="1817203"/>
            <a:ext cx="331200" cy="2639200"/>
          </a:xfrm>
          <a:prstGeom prst="bentConnector3">
            <a:avLst>
              <a:gd name="adj1" fmla="val 50020"/>
            </a:avLst>
          </a:prstGeom>
          <a:noFill/>
          <a:ln w="9525" cap="flat" cmpd="sng">
            <a:solidFill>
              <a:schemeClr val="dk2"/>
            </a:solidFill>
            <a:prstDash val="solid"/>
            <a:round/>
            <a:headEnd type="none" w="med" len="med"/>
            <a:tailEnd type="none" w="med" len="med"/>
          </a:ln>
        </p:spPr>
      </p:cxnSp>
      <p:cxnSp>
        <p:nvCxnSpPr>
          <p:cNvPr id="2666" name="Google Shape;2666;p243"/>
          <p:cNvCxnSpPr>
            <a:stCxn id="2659" idx="2"/>
            <a:endCxn id="2662" idx="0"/>
          </p:cNvCxnSpPr>
          <p:nvPr/>
        </p:nvCxnSpPr>
        <p:spPr>
          <a:xfrm rot="-5400000" flipH="1">
            <a:off x="3384533" y="2802403"/>
            <a:ext cx="331200" cy="668800"/>
          </a:xfrm>
          <a:prstGeom prst="bentConnector3">
            <a:avLst>
              <a:gd name="adj1" fmla="val 50020"/>
            </a:avLst>
          </a:prstGeom>
          <a:noFill/>
          <a:ln w="9525" cap="flat" cmpd="sng">
            <a:solidFill>
              <a:schemeClr val="dk2"/>
            </a:solidFill>
            <a:prstDash val="solid"/>
            <a:round/>
            <a:headEnd type="none" w="med" len="med"/>
            <a:tailEnd type="none" w="med" len="med"/>
          </a:ln>
        </p:spPr>
      </p:cxnSp>
      <p:sp>
        <p:nvSpPr>
          <p:cNvPr id="2667" name="Google Shape;2667;p243"/>
          <p:cNvSpPr/>
          <p:nvPr/>
        </p:nvSpPr>
        <p:spPr>
          <a:xfrm>
            <a:off x="1603399" y="4394600"/>
            <a:ext cx="1943200" cy="575200"/>
          </a:xfrm>
          <a:prstGeom prst="rect">
            <a:avLst/>
          </a:prstGeom>
          <a:solidFill>
            <a:srgbClr val="E1F3CE"/>
          </a:solidFill>
          <a:ln w="28575" cap="flat" cmpd="sng">
            <a:solidFill>
              <a:srgbClr val="365516"/>
            </a:solidFill>
            <a:prstDash val="solid"/>
            <a:miter lim="800000"/>
            <a:headEnd type="none" w="sm" len="sm"/>
            <a:tailEnd type="none" w="sm" len="sm"/>
          </a:ln>
        </p:spPr>
        <p:txBody>
          <a:bodyPr spcFirstLastPara="1" wrap="square" lIns="91433" tIns="45700" rIns="91433" bIns="45700" anchor="ctr" anchorCtr="0">
            <a:noAutofit/>
          </a:bodyPr>
          <a:lstStyle/>
          <a:p>
            <a:pPr algn="ctr"/>
            <a:r>
              <a:rPr lang="en" sz="1467" b="1">
                <a:solidFill>
                  <a:srgbClr val="002060"/>
                </a:solidFill>
                <a:latin typeface="Calibri"/>
                <a:ea typeface="Calibri"/>
                <a:cs typeface="Calibri"/>
                <a:sym typeface="Calibri"/>
              </a:rPr>
              <a:t>Guru belum melakukan refleksi diri</a:t>
            </a:r>
            <a:endParaRPr sz="1467"/>
          </a:p>
        </p:txBody>
      </p:sp>
      <p:sp>
        <p:nvSpPr>
          <p:cNvPr id="2668" name="Google Shape;2668;p243"/>
          <p:cNvSpPr/>
          <p:nvPr/>
        </p:nvSpPr>
        <p:spPr>
          <a:xfrm>
            <a:off x="1603400" y="5232000"/>
            <a:ext cx="1943200" cy="575200"/>
          </a:xfrm>
          <a:prstGeom prst="rect">
            <a:avLst/>
          </a:prstGeom>
          <a:solidFill>
            <a:srgbClr val="E1F3CE"/>
          </a:solidFill>
          <a:ln w="28575" cap="flat" cmpd="sng">
            <a:solidFill>
              <a:srgbClr val="365516"/>
            </a:solidFill>
            <a:prstDash val="solid"/>
            <a:miter lim="800000"/>
            <a:headEnd type="none" w="sm" len="sm"/>
            <a:tailEnd type="none" w="sm" len="sm"/>
          </a:ln>
        </p:spPr>
        <p:txBody>
          <a:bodyPr spcFirstLastPara="1" wrap="square" lIns="91433" tIns="45700" rIns="91433" bIns="45700" anchor="ctr" anchorCtr="0">
            <a:noAutofit/>
          </a:bodyPr>
          <a:lstStyle/>
          <a:p>
            <a:pPr algn="ctr"/>
            <a:r>
              <a:rPr lang="en" sz="1467" b="1">
                <a:solidFill>
                  <a:srgbClr val="002060"/>
                </a:solidFill>
                <a:latin typeface="Calibri"/>
                <a:ea typeface="Calibri"/>
                <a:cs typeface="Calibri"/>
                <a:sym typeface="Calibri"/>
              </a:rPr>
              <a:t>Minimnya pelatihan bagi Guru</a:t>
            </a:r>
            <a:endParaRPr sz="1467"/>
          </a:p>
        </p:txBody>
      </p:sp>
      <p:cxnSp>
        <p:nvCxnSpPr>
          <p:cNvPr id="2669" name="Google Shape;2669;p243"/>
          <p:cNvCxnSpPr>
            <a:stCxn id="2648" idx="0"/>
            <a:endCxn id="2647" idx="2"/>
          </p:cNvCxnSpPr>
          <p:nvPr/>
        </p:nvCxnSpPr>
        <p:spPr>
          <a:xfrm rot="-5400000">
            <a:off x="8576831" y="5001933"/>
            <a:ext cx="309600" cy="1252800"/>
          </a:xfrm>
          <a:prstGeom prst="bentConnector3">
            <a:avLst>
              <a:gd name="adj1" fmla="val 50005"/>
            </a:avLst>
          </a:prstGeom>
          <a:noFill/>
          <a:ln w="9525" cap="flat" cmpd="sng">
            <a:solidFill>
              <a:schemeClr val="dk2"/>
            </a:solidFill>
            <a:prstDash val="solid"/>
            <a:round/>
            <a:headEnd type="none" w="med" len="med"/>
            <a:tailEnd type="triangle" w="med" len="med"/>
          </a:ln>
        </p:spPr>
      </p:cxnSp>
      <p:cxnSp>
        <p:nvCxnSpPr>
          <p:cNvPr id="2670" name="Google Shape;2670;p243"/>
          <p:cNvCxnSpPr>
            <a:stCxn id="2651" idx="0"/>
            <a:endCxn id="2647" idx="2"/>
          </p:cNvCxnSpPr>
          <p:nvPr/>
        </p:nvCxnSpPr>
        <p:spPr>
          <a:xfrm rot="5400000" flipH="1">
            <a:off x="9914199" y="4916933"/>
            <a:ext cx="314400" cy="1427200"/>
          </a:xfrm>
          <a:prstGeom prst="bentConnector3">
            <a:avLst>
              <a:gd name="adj1" fmla="val 49973"/>
            </a:avLst>
          </a:prstGeom>
          <a:noFill/>
          <a:ln w="9525" cap="flat" cmpd="sng">
            <a:solidFill>
              <a:schemeClr val="dk2"/>
            </a:solidFill>
            <a:prstDash val="solid"/>
            <a:round/>
            <a:headEnd type="none" w="med" len="med"/>
            <a:tailEnd type="none" w="med" len="med"/>
          </a:ln>
        </p:spPr>
      </p:cxnSp>
      <p:sp>
        <p:nvSpPr>
          <p:cNvPr id="2671" name="Google Shape;2671;p243"/>
          <p:cNvSpPr/>
          <p:nvPr/>
        </p:nvSpPr>
        <p:spPr>
          <a:xfrm>
            <a:off x="4013432" y="5257467"/>
            <a:ext cx="2105600" cy="575200"/>
          </a:xfrm>
          <a:prstGeom prst="rect">
            <a:avLst/>
          </a:prstGeom>
          <a:solidFill>
            <a:srgbClr val="E1F3CE"/>
          </a:solidFill>
          <a:ln w="28575" cap="flat" cmpd="sng">
            <a:solidFill>
              <a:srgbClr val="365516"/>
            </a:solidFill>
            <a:prstDash val="solid"/>
            <a:miter lim="800000"/>
            <a:headEnd type="none" w="sm" len="sm"/>
            <a:tailEnd type="none" w="sm" len="sm"/>
          </a:ln>
        </p:spPr>
        <p:txBody>
          <a:bodyPr spcFirstLastPara="1" wrap="square" lIns="91433" tIns="45700" rIns="91433" bIns="45700" anchor="ctr" anchorCtr="0">
            <a:noAutofit/>
          </a:bodyPr>
          <a:lstStyle/>
          <a:p>
            <a:pPr algn="ctr"/>
            <a:r>
              <a:rPr lang="en" sz="1467" b="1">
                <a:solidFill>
                  <a:srgbClr val="002060"/>
                </a:solidFill>
                <a:latin typeface="Calibri"/>
                <a:ea typeface="Calibri"/>
                <a:cs typeface="Calibri"/>
                <a:sym typeface="Calibri"/>
              </a:rPr>
              <a:t>Membaca belum menjadi budaya</a:t>
            </a:r>
            <a:endParaRPr sz="1467" b="1">
              <a:solidFill>
                <a:srgbClr val="002060"/>
              </a:solidFill>
              <a:latin typeface="Calibri"/>
              <a:ea typeface="Calibri"/>
              <a:cs typeface="Calibri"/>
              <a:sym typeface="Calibri"/>
            </a:endParaRPr>
          </a:p>
        </p:txBody>
      </p:sp>
      <p:sp>
        <p:nvSpPr>
          <p:cNvPr id="2672" name="Google Shape;2672;p243"/>
          <p:cNvSpPr/>
          <p:nvPr/>
        </p:nvSpPr>
        <p:spPr>
          <a:xfrm>
            <a:off x="4013431" y="4394600"/>
            <a:ext cx="2105600" cy="575200"/>
          </a:xfrm>
          <a:prstGeom prst="rect">
            <a:avLst/>
          </a:prstGeom>
          <a:solidFill>
            <a:srgbClr val="E1F3CE"/>
          </a:solidFill>
          <a:ln w="28575" cap="flat" cmpd="sng">
            <a:solidFill>
              <a:srgbClr val="365516"/>
            </a:solidFill>
            <a:prstDash val="solid"/>
            <a:miter lim="800000"/>
            <a:headEnd type="none" w="sm" len="sm"/>
            <a:tailEnd type="none" w="sm" len="sm"/>
          </a:ln>
        </p:spPr>
        <p:txBody>
          <a:bodyPr spcFirstLastPara="1" wrap="square" lIns="91433" tIns="45700" rIns="91433" bIns="45700" anchor="ctr" anchorCtr="0">
            <a:noAutofit/>
          </a:bodyPr>
          <a:lstStyle/>
          <a:p>
            <a:pPr algn="ctr"/>
            <a:r>
              <a:rPr lang="en" sz="1467" b="1">
                <a:solidFill>
                  <a:srgbClr val="002060"/>
                </a:solidFill>
                <a:latin typeface="Calibri"/>
                <a:ea typeface="Calibri"/>
                <a:cs typeface="Calibri"/>
                <a:sym typeface="Calibri"/>
              </a:rPr>
              <a:t>Fasilitas literasi kurang memadai</a:t>
            </a:r>
            <a:endParaRPr sz="1467"/>
          </a:p>
        </p:txBody>
      </p:sp>
      <p:cxnSp>
        <p:nvCxnSpPr>
          <p:cNvPr id="2673" name="Google Shape;2673;p243"/>
          <p:cNvCxnSpPr>
            <a:stCxn id="2661" idx="2"/>
            <a:endCxn id="2667" idx="1"/>
          </p:cNvCxnSpPr>
          <p:nvPr/>
        </p:nvCxnSpPr>
        <p:spPr>
          <a:xfrm rot="-5400000" flipH="1">
            <a:off x="1135464" y="4214333"/>
            <a:ext cx="804400" cy="131200"/>
          </a:xfrm>
          <a:prstGeom prst="bentConnector2">
            <a:avLst/>
          </a:prstGeom>
          <a:noFill/>
          <a:ln w="9525" cap="flat" cmpd="sng">
            <a:solidFill>
              <a:schemeClr val="dk2"/>
            </a:solidFill>
            <a:prstDash val="solid"/>
            <a:round/>
            <a:headEnd type="none" w="med" len="med"/>
            <a:tailEnd type="none" w="med" len="med"/>
          </a:ln>
        </p:spPr>
      </p:cxnSp>
      <p:cxnSp>
        <p:nvCxnSpPr>
          <p:cNvPr id="2674" name="Google Shape;2674;p243"/>
          <p:cNvCxnSpPr>
            <a:stCxn id="2661" idx="2"/>
            <a:endCxn id="2668" idx="1"/>
          </p:cNvCxnSpPr>
          <p:nvPr/>
        </p:nvCxnSpPr>
        <p:spPr>
          <a:xfrm rot="-5400000" flipH="1">
            <a:off x="716664" y="4633133"/>
            <a:ext cx="1642000" cy="131200"/>
          </a:xfrm>
          <a:prstGeom prst="bentConnector2">
            <a:avLst/>
          </a:prstGeom>
          <a:noFill/>
          <a:ln w="9525" cap="flat" cmpd="sng">
            <a:solidFill>
              <a:schemeClr val="dk2"/>
            </a:solidFill>
            <a:prstDash val="solid"/>
            <a:round/>
            <a:headEnd type="none" w="med" len="med"/>
            <a:tailEnd type="none" w="med" len="med"/>
          </a:ln>
        </p:spPr>
      </p:cxnSp>
      <p:cxnSp>
        <p:nvCxnSpPr>
          <p:cNvPr id="2675" name="Google Shape;2675;p243"/>
          <p:cNvCxnSpPr>
            <a:stCxn id="2662" idx="2"/>
            <a:endCxn id="2672" idx="1"/>
          </p:cNvCxnSpPr>
          <p:nvPr/>
        </p:nvCxnSpPr>
        <p:spPr>
          <a:xfrm rot="-5400000" flipH="1">
            <a:off x="3546764" y="4215333"/>
            <a:ext cx="804400" cy="129200"/>
          </a:xfrm>
          <a:prstGeom prst="bentConnector2">
            <a:avLst/>
          </a:prstGeom>
          <a:noFill/>
          <a:ln w="9525" cap="flat" cmpd="sng">
            <a:solidFill>
              <a:schemeClr val="dk2"/>
            </a:solidFill>
            <a:prstDash val="solid"/>
            <a:round/>
            <a:headEnd type="none" w="med" len="med"/>
            <a:tailEnd type="none" w="med" len="med"/>
          </a:ln>
        </p:spPr>
      </p:cxnSp>
      <p:cxnSp>
        <p:nvCxnSpPr>
          <p:cNvPr id="2676" name="Google Shape;2676;p243"/>
          <p:cNvCxnSpPr>
            <a:stCxn id="2662" idx="2"/>
            <a:endCxn id="2671" idx="1"/>
          </p:cNvCxnSpPr>
          <p:nvPr/>
        </p:nvCxnSpPr>
        <p:spPr>
          <a:xfrm rot="-5400000" flipH="1">
            <a:off x="3115364" y="4646733"/>
            <a:ext cx="1667200" cy="129200"/>
          </a:xfrm>
          <a:prstGeom prst="bentConnector2">
            <a:avLst/>
          </a:prstGeom>
          <a:noFill/>
          <a:ln w="9525" cap="flat" cmpd="sng">
            <a:solidFill>
              <a:schemeClr val="dk2"/>
            </a:solidFill>
            <a:prstDash val="solid"/>
            <a:round/>
            <a:headEnd type="none" w="med" len="med"/>
            <a:tailEnd type="none" w="med" len="med"/>
          </a:ln>
        </p:spPr>
      </p:cxn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710"/>
        <p:cNvGrpSpPr/>
        <p:nvPr/>
      </p:nvGrpSpPr>
      <p:grpSpPr>
        <a:xfrm>
          <a:off x="0" y="0"/>
          <a:ext cx="0" cy="0"/>
          <a:chOff x="0" y="0"/>
          <a:chExt cx="0" cy="0"/>
        </a:xfrm>
      </p:grpSpPr>
      <p:sp>
        <p:nvSpPr>
          <p:cNvPr id="2711" name="Google Shape;2711;p248"/>
          <p:cNvSpPr txBox="1">
            <a:spLocks noGrp="1"/>
          </p:cNvSpPr>
          <p:nvPr>
            <p:ph type="sldNum" idx="12"/>
          </p:nvPr>
        </p:nvSpPr>
        <p:spPr>
          <a:xfrm>
            <a:off x="11357279" y="6540880"/>
            <a:ext cx="792400" cy="246400"/>
          </a:xfrm>
          <a:prstGeom prst="rect">
            <a:avLst/>
          </a:prstGeom>
        </p:spPr>
        <p:txBody>
          <a:bodyPr spcFirstLastPara="1" vert="horz" wrap="square" lIns="68567" tIns="34267" rIns="68567" bIns="34267" rtlCol="0" anchor="ctr" anchorCtr="0">
            <a:noAutofit/>
          </a:bodyPr>
          <a:lstStyle/>
          <a:p>
            <a:fld id="{00000000-1234-1234-1234-123412341234}" type="slidenum">
              <a:rPr lang="en"/>
              <a:pPr/>
              <a:t>20</a:t>
            </a:fld>
            <a:endParaRPr/>
          </a:p>
        </p:txBody>
      </p:sp>
      <p:sp>
        <p:nvSpPr>
          <p:cNvPr id="2712" name="Google Shape;2712;p248"/>
          <p:cNvSpPr txBox="1">
            <a:spLocks noGrp="1"/>
          </p:cNvSpPr>
          <p:nvPr>
            <p:ph type="title"/>
          </p:nvPr>
        </p:nvSpPr>
        <p:spPr>
          <a:xfrm>
            <a:off x="0" y="0"/>
            <a:ext cx="12192000" cy="734400"/>
          </a:xfrm>
          <a:prstGeom prst="rect">
            <a:avLst/>
          </a:prstGeom>
        </p:spPr>
        <p:txBody>
          <a:bodyPr spcFirstLastPara="1" vert="horz" wrap="square" lIns="91433" tIns="45700" rIns="91433" bIns="45700" rtlCol="0" anchor="t" anchorCtr="0">
            <a:noAutofit/>
          </a:bodyPr>
          <a:lstStyle/>
          <a:p>
            <a:r>
              <a:rPr lang="en"/>
              <a:t>Tentukan akar masalah dengan melihat hubungan sebab akibat dari indikator yang belum baik hasilnya</a:t>
            </a:r>
            <a:endParaRPr/>
          </a:p>
        </p:txBody>
      </p:sp>
      <p:sp>
        <p:nvSpPr>
          <p:cNvPr id="2713" name="Google Shape;2713;p248"/>
          <p:cNvSpPr txBox="1"/>
          <p:nvPr/>
        </p:nvSpPr>
        <p:spPr>
          <a:xfrm>
            <a:off x="1177633" y="1288467"/>
            <a:ext cx="7980400" cy="615513"/>
          </a:xfrm>
          <a:prstGeom prst="rect">
            <a:avLst/>
          </a:prstGeom>
          <a:noFill/>
          <a:ln>
            <a:noFill/>
          </a:ln>
        </p:spPr>
        <p:txBody>
          <a:bodyPr spcFirstLastPara="1" wrap="square" lIns="121900" tIns="121900" rIns="121900" bIns="121900" anchor="t" anchorCtr="0">
            <a:spAutoFit/>
          </a:bodyPr>
          <a:lstStyle/>
          <a:p>
            <a:endParaRPr sz="2400"/>
          </a:p>
        </p:txBody>
      </p:sp>
      <p:sp>
        <p:nvSpPr>
          <p:cNvPr id="2714" name="Google Shape;2714;p248"/>
          <p:cNvSpPr txBox="1"/>
          <p:nvPr/>
        </p:nvSpPr>
        <p:spPr>
          <a:xfrm>
            <a:off x="342867" y="696834"/>
            <a:ext cx="11014400" cy="984845"/>
          </a:xfrm>
          <a:prstGeom prst="rect">
            <a:avLst/>
          </a:prstGeom>
          <a:noFill/>
          <a:ln>
            <a:noFill/>
          </a:ln>
        </p:spPr>
        <p:txBody>
          <a:bodyPr spcFirstLastPara="1" wrap="square" lIns="121900" tIns="121900" rIns="121900" bIns="121900" anchor="t" anchorCtr="0">
            <a:spAutoFit/>
          </a:bodyPr>
          <a:lstStyle/>
          <a:p>
            <a:r>
              <a:rPr lang="en" sz="2400"/>
              <a:t>Penyajian hubungan sebab akibat dari masalah dan akar masalah dapat menggunakan metode piramid atau mind map</a:t>
            </a:r>
            <a:endParaRPr sz="2400"/>
          </a:p>
        </p:txBody>
      </p:sp>
      <p:sp>
        <p:nvSpPr>
          <p:cNvPr id="2715" name="Google Shape;2715;p248"/>
          <p:cNvSpPr/>
          <p:nvPr/>
        </p:nvSpPr>
        <p:spPr>
          <a:xfrm>
            <a:off x="7214832" y="2088700"/>
            <a:ext cx="1943200" cy="575200"/>
          </a:xfrm>
          <a:prstGeom prst="rect">
            <a:avLst/>
          </a:prstGeom>
          <a:solidFill>
            <a:srgbClr val="E1F3CE"/>
          </a:solidFill>
          <a:ln w="28575" cap="flat" cmpd="sng">
            <a:solidFill>
              <a:srgbClr val="365516"/>
            </a:solidFill>
            <a:prstDash val="solid"/>
            <a:miter lim="800000"/>
            <a:headEnd type="none" w="sm" len="sm"/>
            <a:tailEnd type="none" w="sm" len="sm"/>
          </a:ln>
        </p:spPr>
        <p:txBody>
          <a:bodyPr spcFirstLastPara="1" wrap="square" lIns="91433" tIns="45700" rIns="91433" bIns="45700" anchor="ctr" anchorCtr="0">
            <a:noAutofit/>
          </a:bodyPr>
          <a:lstStyle/>
          <a:p>
            <a:pPr algn="ctr"/>
            <a:r>
              <a:rPr lang="en" sz="1467" b="1">
                <a:solidFill>
                  <a:srgbClr val="002060"/>
                </a:solidFill>
                <a:latin typeface="Calibri"/>
                <a:ea typeface="Calibri"/>
                <a:cs typeface="Calibri"/>
                <a:sym typeface="Calibri"/>
              </a:rPr>
              <a:t>Akar masalah 1.1i</a:t>
            </a:r>
            <a:endParaRPr sz="1467"/>
          </a:p>
        </p:txBody>
      </p:sp>
      <p:sp>
        <p:nvSpPr>
          <p:cNvPr id="2716" name="Google Shape;2716;p248"/>
          <p:cNvSpPr/>
          <p:nvPr/>
        </p:nvSpPr>
        <p:spPr>
          <a:xfrm>
            <a:off x="9603900" y="2109200"/>
            <a:ext cx="1943200" cy="575200"/>
          </a:xfrm>
          <a:prstGeom prst="rect">
            <a:avLst/>
          </a:prstGeom>
          <a:solidFill>
            <a:srgbClr val="E1F3CE"/>
          </a:solidFill>
          <a:ln w="28575" cap="flat" cmpd="sng">
            <a:solidFill>
              <a:srgbClr val="365516"/>
            </a:solidFill>
            <a:prstDash val="solid"/>
            <a:miter lim="800000"/>
            <a:headEnd type="none" w="sm" len="sm"/>
            <a:tailEnd type="none" w="sm" len="sm"/>
          </a:ln>
        </p:spPr>
        <p:txBody>
          <a:bodyPr spcFirstLastPara="1" wrap="square" lIns="91433" tIns="45700" rIns="91433" bIns="45700" anchor="ctr" anchorCtr="0">
            <a:noAutofit/>
          </a:bodyPr>
          <a:lstStyle/>
          <a:p>
            <a:pPr algn="ctr">
              <a:buClr>
                <a:schemeClr val="dk1"/>
              </a:buClr>
            </a:pPr>
            <a:r>
              <a:rPr lang="en" sz="1467" b="1">
                <a:solidFill>
                  <a:srgbClr val="002060"/>
                </a:solidFill>
                <a:latin typeface="Calibri"/>
                <a:ea typeface="Calibri"/>
                <a:cs typeface="Calibri"/>
                <a:sym typeface="Calibri"/>
              </a:rPr>
              <a:t>Akar masalah 1.2</a:t>
            </a:r>
            <a:endParaRPr sz="1467"/>
          </a:p>
        </p:txBody>
      </p:sp>
      <p:sp>
        <p:nvSpPr>
          <p:cNvPr id="2717" name="Google Shape;2717;p248"/>
          <p:cNvSpPr/>
          <p:nvPr/>
        </p:nvSpPr>
        <p:spPr>
          <a:xfrm>
            <a:off x="8228697" y="4898300"/>
            <a:ext cx="2258400" cy="575200"/>
          </a:xfrm>
          <a:prstGeom prst="rect">
            <a:avLst/>
          </a:prstGeom>
          <a:solidFill>
            <a:srgbClr val="E1F3CE"/>
          </a:solidFill>
          <a:ln w="28575" cap="flat" cmpd="sng">
            <a:solidFill>
              <a:srgbClr val="365516"/>
            </a:solidFill>
            <a:prstDash val="solid"/>
            <a:miter lim="800000"/>
            <a:headEnd type="none" w="sm" len="sm"/>
            <a:tailEnd type="none" w="sm" len="sm"/>
          </a:ln>
        </p:spPr>
        <p:txBody>
          <a:bodyPr spcFirstLastPara="1" wrap="square" lIns="91433" tIns="45700" rIns="91433" bIns="45700" anchor="ctr" anchorCtr="0">
            <a:noAutofit/>
          </a:bodyPr>
          <a:lstStyle/>
          <a:p>
            <a:pPr algn="ctr"/>
            <a:r>
              <a:rPr lang="en" sz="1467" b="1">
                <a:solidFill>
                  <a:srgbClr val="002060"/>
                </a:solidFill>
                <a:latin typeface="Calibri"/>
                <a:ea typeface="Calibri"/>
                <a:cs typeface="Calibri"/>
                <a:sym typeface="Calibri"/>
              </a:rPr>
              <a:t>Akar masalah 2</a:t>
            </a:r>
            <a:endParaRPr sz="1467"/>
          </a:p>
        </p:txBody>
      </p:sp>
      <p:sp>
        <p:nvSpPr>
          <p:cNvPr id="2718" name="Google Shape;2718;p248"/>
          <p:cNvSpPr/>
          <p:nvPr/>
        </p:nvSpPr>
        <p:spPr>
          <a:xfrm>
            <a:off x="7052431" y="5783133"/>
            <a:ext cx="2105600" cy="575200"/>
          </a:xfrm>
          <a:prstGeom prst="rect">
            <a:avLst/>
          </a:prstGeom>
          <a:solidFill>
            <a:srgbClr val="E1F3CE"/>
          </a:solidFill>
          <a:ln w="28575" cap="flat" cmpd="sng">
            <a:solidFill>
              <a:srgbClr val="365516"/>
            </a:solidFill>
            <a:prstDash val="solid"/>
            <a:miter lim="800000"/>
            <a:headEnd type="none" w="sm" len="sm"/>
            <a:tailEnd type="none" w="sm" len="sm"/>
          </a:ln>
        </p:spPr>
        <p:txBody>
          <a:bodyPr spcFirstLastPara="1" wrap="square" lIns="91433" tIns="45700" rIns="91433" bIns="45700" anchor="ctr" anchorCtr="0">
            <a:noAutofit/>
          </a:bodyPr>
          <a:lstStyle/>
          <a:p>
            <a:pPr algn="ctr">
              <a:buClr>
                <a:schemeClr val="dk1"/>
              </a:buClr>
            </a:pPr>
            <a:r>
              <a:rPr lang="en" sz="1467" b="1">
                <a:solidFill>
                  <a:srgbClr val="002060"/>
                </a:solidFill>
                <a:latin typeface="Calibri"/>
                <a:ea typeface="Calibri"/>
                <a:cs typeface="Calibri"/>
                <a:sym typeface="Calibri"/>
              </a:rPr>
              <a:t>Akar masalah 2.1</a:t>
            </a:r>
            <a:endParaRPr sz="1467"/>
          </a:p>
        </p:txBody>
      </p:sp>
      <p:sp>
        <p:nvSpPr>
          <p:cNvPr id="2719" name="Google Shape;2719;p248"/>
          <p:cNvSpPr/>
          <p:nvPr/>
        </p:nvSpPr>
        <p:spPr>
          <a:xfrm>
            <a:off x="8228697" y="2971167"/>
            <a:ext cx="2258400" cy="575200"/>
          </a:xfrm>
          <a:prstGeom prst="rect">
            <a:avLst/>
          </a:prstGeom>
          <a:solidFill>
            <a:srgbClr val="E1F3CE"/>
          </a:solidFill>
          <a:ln w="28575" cap="flat" cmpd="sng">
            <a:solidFill>
              <a:srgbClr val="365516"/>
            </a:solidFill>
            <a:prstDash val="solid"/>
            <a:miter lim="800000"/>
            <a:headEnd type="none" w="sm" len="sm"/>
            <a:tailEnd type="none" w="sm" len="sm"/>
          </a:ln>
        </p:spPr>
        <p:txBody>
          <a:bodyPr spcFirstLastPara="1" wrap="square" lIns="91433" tIns="45700" rIns="91433" bIns="45700" anchor="ctr" anchorCtr="0">
            <a:noAutofit/>
          </a:bodyPr>
          <a:lstStyle/>
          <a:p>
            <a:pPr algn="ctr"/>
            <a:r>
              <a:rPr lang="en" sz="1467" b="1">
                <a:solidFill>
                  <a:srgbClr val="002060"/>
                </a:solidFill>
                <a:latin typeface="Calibri"/>
                <a:ea typeface="Calibri"/>
                <a:cs typeface="Calibri"/>
                <a:sym typeface="Calibri"/>
              </a:rPr>
              <a:t>Akar masalah 1</a:t>
            </a:r>
            <a:endParaRPr sz="1467"/>
          </a:p>
        </p:txBody>
      </p:sp>
      <p:sp>
        <p:nvSpPr>
          <p:cNvPr id="2720" name="Google Shape;2720;p248"/>
          <p:cNvSpPr txBox="1"/>
          <p:nvPr/>
        </p:nvSpPr>
        <p:spPr>
          <a:xfrm>
            <a:off x="6565809" y="1568678"/>
            <a:ext cx="5418400" cy="379615"/>
          </a:xfrm>
          <a:prstGeom prst="rect">
            <a:avLst/>
          </a:prstGeom>
          <a:solidFill>
            <a:srgbClr val="002060"/>
          </a:solidFill>
          <a:ln>
            <a:noFill/>
          </a:ln>
        </p:spPr>
        <p:txBody>
          <a:bodyPr spcFirstLastPara="1" wrap="square" lIns="91433" tIns="45700" rIns="91433" bIns="45700" anchor="t" anchorCtr="0">
            <a:spAutoFit/>
          </a:bodyPr>
          <a:lstStyle/>
          <a:p>
            <a:pPr algn="ctr"/>
            <a:r>
              <a:rPr lang="en" sz="1867" b="1">
                <a:solidFill>
                  <a:schemeClr val="lt1"/>
                </a:solidFill>
                <a:latin typeface="Calibri"/>
                <a:ea typeface="Calibri"/>
                <a:cs typeface="Calibri"/>
                <a:sym typeface="Calibri"/>
              </a:rPr>
              <a:t>Mind Map</a:t>
            </a:r>
            <a:endParaRPr sz="1467"/>
          </a:p>
        </p:txBody>
      </p:sp>
      <p:sp>
        <p:nvSpPr>
          <p:cNvPr id="2721" name="Google Shape;2721;p248"/>
          <p:cNvSpPr/>
          <p:nvPr/>
        </p:nvSpPr>
        <p:spPr>
          <a:xfrm>
            <a:off x="9732199" y="5787733"/>
            <a:ext cx="2105600" cy="575200"/>
          </a:xfrm>
          <a:prstGeom prst="rect">
            <a:avLst/>
          </a:prstGeom>
          <a:solidFill>
            <a:srgbClr val="E1F3CE"/>
          </a:solidFill>
          <a:ln w="28575" cap="flat" cmpd="sng">
            <a:solidFill>
              <a:srgbClr val="365516"/>
            </a:solidFill>
            <a:prstDash val="solid"/>
            <a:miter lim="800000"/>
            <a:headEnd type="none" w="sm" len="sm"/>
            <a:tailEnd type="none" w="sm" len="sm"/>
          </a:ln>
        </p:spPr>
        <p:txBody>
          <a:bodyPr spcFirstLastPara="1" wrap="square" lIns="91433" tIns="45700" rIns="91433" bIns="45700" anchor="ctr" anchorCtr="0">
            <a:noAutofit/>
          </a:bodyPr>
          <a:lstStyle/>
          <a:p>
            <a:pPr algn="ctr">
              <a:buClr>
                <a:schemeClr val="dk1"/>
              </a:buClr>
            </a:pPr>
            <a:r>
              <a:rPr lang="en" sz="1467" b="1">
                <a:solidFill>
                  <a:srgbClr val="002060"/>
                </a:solidFill>
                <a:latin typeface="Calibri"/>
                <a:ea typeface="Calibri"/>
                <a:cs typeface="Calibri"/>
                <a:sym typeface="Calibri"/>
              </a:rPr>
              <a:t>Akar masalah 2.2</a:t>
            </a:r>
            <a:endParaRPr sz="1467" b="1">
              <a:solidFill>
                <a:srgbClr val="002060"/>
              </a:solidFill>
              <a:latin typeface="Calibri"/>
              <a:ea typeface="Calibri"/>
              <a:cs typeface="Calibri"/>
              <a:sym typeface="Calibri"/>
            </a:endParaRPr>
          </a:p>
        </p:txBody>
      </p:sp>
      <p:sp>
        <p:nvSpPr>
          <p:cNvPr id="2722" name="Google Shape;2722;p248"/>
          <p:cNvSpPr/>
          <p:nvPr/>
        </p:nvSpPr>
        <p:spPr>
          <a:xfrm>
            <a:off x="8183700" y="3892469"/>
            <a:ext cx="2348400" cy="691600"/>
          </a:xfrm>
          <a:prstGeom prst="rect">
            <a:avLst/>
          </a:prstGeom>
          <a:solidFill>
            <a:srgbClr val="365516"/>
          </a:solidFill>
          <a:ln w="12700" cap="flat" cmpd="sng">
            <a:solidFill>
              <a:srgbClr val="31538F"/>
            </a:solidFill>
            <a:prstDash val="solid"/>
            <a:miter lim="800000"/>
            <a:headEnd type="none" w="sm" len="sm"/>
            <a:tailEnd type="none" w="sm" len="sm"/>
          </a:ln>
        </p:spPr>
        <p:txBody>
          <a:bodyPr spcFirstLastPara="1" wrap="square" lIns="91433" tIns="45700" rIns="91433" bIns="45700" anchor="ctr" anchorCtr="0">
            <a:noAutofit/>
          </a:bodyPr>
          <a:lstStyle/>
          <a:p>
            <a:pPr algn="ctr"/>
            <a:r>
              <a:rPr lang="en" sz="1600" b="1">
                <a:solidFill>
                  <a:schemeClr val="lt1"/>
                </a:solidFill>
                <a:latin typeface="Calibri"/>
                <a:ea typeface="Calibri"/>
                <a:cs typeface="Calibri"/>
                <a:sym typeface="Calibri"/>
              </a:rPr>
              <a:t>Masalah</a:t>
            </a:r>
            <a:endParaRPr sz="1467"/>
          </a:p>
        </p:txBody>
      </p:sp>
      <p:cxnSp>
        <p:nvCxnSpPr>
          <p:cNvPr id="2723" name="Google Shape;2723;p248"/>
          <p:cNvCxnSpPr>
            <a:stCxn id="2719" idx="2"/>
            <a:endCxn id="2722" idx="0"/>
          </p:cNvCxnSpPr>
          <p:nvPr/>
        </p:nvCxnSpPr>
        <p:spPr>
          <a:xfrm>
            <a:off x="9357897" y="3546367"/>
            <a:ext cx="0" cy="346000"/>
          </a:xfrm>
          <a:prstGeom prst="straightConnector1">
            <a:avLst/>
          </a:prstGeom>
          <a:noFill/>
          <a:ln w="9525" cap="flat" cmpd="sng">
            <a:solidFill>
              <a:schemeClr val="dk2"/>
            </a:solidFill>
            <a:prstDash val="solid"/>
            <a:round/>
            <a:headEnd type="none" w="med" len="med"/>
            <a:tailEnd type="triangle" w="med" len="med"/>
          </a:ln>
        </p:spPr>
      </p:cxnSp>
      <p:cxnSp>
        <p:nvCxnSpPr>
          <p:cNvPr id="2724" name="Google Shape;2724;p248"/>
          <p:cNvCxnSpPr>
            <a:stCxn id="2715" idx="2"/>
            <a:endCxn id="2719" idx="0"/>
          </p:cNvCxnSpPr>
          <p:nvPr/>
        </p:nvCxnSpPr>
        <p:spPr>
          <a:xfrm rot="-5400000" flipH="1">
            <a:off x="8618632" y="2231700"/>
            <a:ext cx="307200" cy="1171600"/>
          </a:xfrm>
          <a:prstGeom prst="bentConnector3">
            <a:avLst>
              <a:gd name="adj1" fmla="val 50011"/>
            </a:avLst>
          </a:prstGeom>
          <a:noFill/>
          <a:ln w="9525" cap="flat" cmpd="sng">
            <a:solidFill>
              <a:schemeClr val="dk2"/>
            </a:solidFill>
            <a:prstDash val="solid"/>
            <a:round/>
            <a:headEnd type="none" w="med" len="med"/>
            <a:tailEnd type="triangle" w="med" len="med"/>
          </a:ln>
        </p:spPr>
      </p:cxnSp>
      <p:cxnSp>
        <p:nvCxnSpPr>
          <p:cNvPr id="2725" name="Google Shape;2725;p248"/>
          <p:cNvCxnSpPr>
            <a:stCxn id="2716" idx="2"/>
            <a:endCxn id="2719" idx="0"/>
          </p:cNvCxnSpPr>
          <p:nvPr/>
        </p:nvCxnSpPr>
        <p:spPr>
          <a:xfrm rot="5400000">
            <a:off x="9823300" y="2219000"/>
            <a:ext cx="286800" cy="1217600"/>
          </a:xfrm>
          <a:prstGeom prst="bentConnector3">
            <a:avLst>
              <a:gd name="adj1" fmla="val 49994"/>
            </a:avLst>
          </a:prstGeom>
          <a:noFill/>
          <a:ln w="9525" cap="flat" cmpd="sng">
            <a:solidFill>
              <a:schemeClr val="dk2"/>
            </a:solidFill>
            <a:prstDash val="solid"/>
            <a:round/>
            <a:headEnd type="none" w="med" len="med"/>
            <a:tailEnd type="none" w="med" len="med"/>
          </a:ln>
        </p:spPr>
      </p:cxnSp>
      <p:cxnSp>
        <p:nvCxnSpPr>
          <p:cNvPr id="2726" name="Google Shape;2726;p248"/>
          <p:cNvCxnSpPr>
            <a:stCxn id="2717" idx="0"/>
            <a:endCxn id="2722" idx="2"/>
          </p:cNvCxnSpPr>
          <p:nvPr/>
        </p:nvCxnSpPr>
        <p:spPr>
          <a:xfrm rot="-5400000">
            <a:off x="9201097" y="4740700"/>
            <a:ext cx="314400" cy="800"/>
          </a:xfrm>
          <a:prstGeom prst="bentConnector3">
            <a:avLst>
              <a:gd name="adj1" fmla="val 49973"/>
            </a:avLst>
          </a:prstGeom>
          <a:noFill/>
          <a:ln w="9525" cap="flat" cmpd="sng">
            <a:solidFill>
              <a:schemeClr val="dk2"/>
            </a:solidFill>
            <a:prstDash val="solid"/>
            <a:round/>
            <a:headEnd type="none" w="med" len="med"/>
            <a:tailEnd type="triangle" w="med" len="med"/>
          </a:ln>
        </p:spPr>
      </p:cxnSp>
      <p:sp>
        <p:nvSpPr>
          <p:cNvPr id="2727" name="Google Shape;2727;p248"/>
          <p:cNvSpPr/>
          <p:nvPr/>
        </p:nvSpPr>
        <p:spPr>
          <a:xfrm>
            <a:off x="11037800" y="3898767"/>
            <a:ext cx="946400" cy="691600"/>
          </a:xfrm>
          <a:prstGeom prst="rect">
            <a:avLst/>
          </a:prstGeom>
          <a:solidFill>
            <a:srgbClr val="E1F3CE"/>
          </a:solidFill>
          <a:ln w="28575" cap="flat" cmpd="sng">
            <a:solidFill>
              <a:srgbClr val="365516"/>
            </a:solidFill>
            <a:prstDash val="solid"/>
            <a:miter lim="800000"/>
            <a:headEnd type="none" w="sm" len="sm"/>
            <a:tailEnd type="none" w="sm" len="sm"/>
          </a:ln>
        </p:spPr>
        <p:txBody>
          <a:bodyPr spcFirstLastPara="1" wrap="square" lIns="91433" tIns="45700" rIns="91433" bIns="45700" anchor="ctr" anchorCtr="0">
            <a:noAutofit/>
          </a:bodyPr>
          <a:lstStyle/>
          <a:p>
            <a:pPr algn="ctr"/>
            <a:r>
              <a:rPr lang="en" sz="1467" b="1">
                <a:solidFill>
                  <a:srgbClr val="002060"/>
                </a:solidFill>
                <a:latin typeface="Calibri"/>
                <a:ea typeface="Calibri"/>
                <a:cs typeface="Calibri"/>
                <a:sym typeface="Calibri"/>
              </a:rPr>
              <a:t>Faktor lainnya</a:t>
            </a:r>
            <a:endParaRPr sz="1467"/>
          </a:p>
        </p:txBody>
      </p:sp>
      <p:cxnSp>
        <p:nvCxnSpPr>
          <p:cNvPr id="2728" name="Google Shape;2728;p248"/>
          <p:cNvCxnSpPr>
            <a:stCxn id="2727" idx="1"/>
            <a:endCxn id="2722" idx="3"/>
          </p:cNvCxnSpPr>
          <p:nvPr/>
        </p:nvCxnSpPr>
        <p:spPr>
          <a:xfrm rot="10800000">
            <a:off x="10532200" y="4238167"/>
            <a:ext cx="505600" cy="6400"/>
          </a:xfrm>
          <a:prstGeom prst="straightConnector1">
            <a:avLst/>
          </a:prstGeom>
          <a:noFill/>
          <a:ln w="9525" cap="flat" cmpd="sng">
            <a:solidFill>
              <a:schemeClr val="dk2"/>
            </a:solidFill>
            <a:prstDash val="solid"/>
            <a:round/>
            <a:headEnd type="none" w="med" len="med"/>
            <a:tailEnd type="triangle" w="med" len="med"/>
          </a:ln>
        </p:spPr>
      </p:cxnSp>
      <p:sp>
        <p:nvSpPr>
          <p:cNvPr id="2729" name="Google Shape;2729;p248"/>
          <p:cNvSpPr/>
          <p:nvPr/>
        </p:nvSpPr>
        <p:spPr>
          <a:xfrm>
            <a:off x="2041533" y="2279603"/>
            <a:ext cx="2348400" cy="691600"/>
          </a:xfrm>
          <a:prstGeom prst="rect">
            <a:avLst/>
          </a:prstGeom>
          <a:solidFill>
            <a:srgbClr val="365516"/>
          </a:solidFill>
          <a:ln w="12700" cap="flat" cmpd="sng">
            <a:solidFill>
              <a:srgbClr val="31538F"/>
            </a:solidFill>
            <a:prstDash val="solid"/>
            <a:miter lim="800000"/>
            <a:headEnd type="none" w="sm" len="sm"/>
            <a:tailEnd type="none" w="sm" len="sm"/>
          </a:ln>
        </p:spPr>
        <p:txBody>
          <a:bodyPr spcFirstLastPara="1" wrap="square" lIns="91433" tIns="45700" rIns="91433" bIns="45700" anchor="ctr" anchorCtr="0">
            <a:noAutofit/>
          </a:bodyPr>
          <a:lstStyle/>
          <a:p>
            <a:pPr algn="ctr"/>
            <a:r>
              <a:rPr lang="en" sz="1600" b="1">
                <a:solidFill>
                  <a:schemeClr val="lt1"/>
                </a:solidFill>
                <a:latin typeface="Calibri"/>
                <a:ea typeface="Calibri"/>
                <a:cs typeface="Calibri"/>
                <a:sym typeface="Calibri"/>
              </a:rPr>
              <a:t>Masalah</a:t>
            </a:r>
            <a:endParaRPr sz="1467"/>
          </a:p>
        </p:txBody>
      </p:sp>
      <p:sp>
        <p:nvSpPr>
          <p:cNvPr id="2730" name="Google Shape;2730;p248"/>
          <p:cNvSpPr txBox="1"/>
          <p:nvPr/>
        </p:nvSpPr>
        <p:spPr>
          <a:xfrm>
            <a:off x="342876" y="1568678"/>
            <a:ext cx="5418400" cy="461624"/>
          </a:xfrm>
          <a:prstGeom prst="rect">
            <a:avLst/>
          </a:prstGeom>
          <a:solidFill>
            <a:srgbClr val="002060"/>
          </a:solidFill>
          <a:ln>
            <a:noFill/>
          </a:ln>
        </p:spPr>
        <p:txBody>
          <a:bodyPr spcFirstLastPara="1" wrap="square" lIns="91433" tIns="45700" rIns="91433" bIns="45700" anchor="t" anchorCtr="0">
            <a:spAutoFit/>
          </a:bodyPr>
          <a:lstStyle/>
          <a:p>
            <a:pPr algn="ctr"/>
            <a:r>
              <a:rPr lang="en" sz="2400" b="1">
                <a:solidFill>
                  <a:schemeClr val="lt1"/>
                </a:solidFill>
                <a:latin typeface="Calibri"/>
                <a:ea typeface="Calibri"/>
                <a:cs typeface="Calibri"/>
                <a:sym typeface="Calibri"/>
              </a:rPr>
              <a:t>Struktur Piramid</a:t>
            </a:r>
            <a:endParaRPr sz="1467"/>
          </a:p>
        </p:txBody>
      </p:sp>
      <p:sp>
        <p:nvSpPr>
          <p:cNvPr id="2731" name="Google Shape;2731;p248"/>
          <p:cNvSpPr/>
          <p:nvPr/>
        </p:nvSpPr>
        <p:spPr>
          <a:xfrm>
            <a:off x="342864" y="3302533"/>
            <a:ext cx="2258400" cy="575200"/>
          </a:xfrm>
          <a:prstGeom prst="rect">
            <a:avLst/>
          </a:prstGeom>
          <a:solidFill>
            <a:srgbClr val="E1F3CE"/>
          </a:solidFill>
          <a:ln w="28575" cap="flat" cmpd="sng">
            <a:solidFill>
              <a:srgbClr val="365516"/>
            </a:solidFill>
            <a:prstDash val="solid"/>
            <a:miter lim="800000"/>
            <a:headEnd type="none" w="sm" len="sm"/>
            <a:tailEnd type="none" w="sm" len="sm"/>
          </a:ln>
        </p:spPr>
        <p:txBody>
          <a:bodyPr spcFirstLastPara="1" wrap="square" lIns="91433" tIns="45700" rIns="91433" bIns="45700" anchor="ctr" anchorCtr="0">
            <a:noAutofit/>
          </a:bodyPr>
          <a:lstStyle/>
          <a:p>
            <a:pPr algn="ctr"/>
            <a:r>
              <a:rPr lang="en" sz="1467" b="1">
                <a:solidFill>
                  <a:srgbClr val="002060"/>
                </a:solidFill>
                <a:latin typeface="Calibri"/>
                <a:ea typeface="Calibri"/>
                <a:cs typeface="Calibri"/>
                <a:sym typeface="Calibri"/>
              </a:rPr>
              <a:t>Akar masalah 1</a:t>
            </a:r>
            <a:endParaRPr sz="1467"/>
          </a:p>
        </p:txBody>
      </p:sp>
      <p:sp>
        <p:nvSpPr>
          <p:cNvPr id="2732" name="Google Shape;2732;p248"/>
          <p:cNvSpPr/>
          <p:nvPr/>
        </p:nvSpPr>
        <p:spPr>
          <a:xfrm>
            <a:off x="2755164" y="3302533"/>
            <a:ext cx="2258400" cy="575200"/>
          </a:xfrm>
          <a:prstGeom prst="rect">
            <a:avLst/>
          </a:prstGeom>
          <a:solidFill>
            <a:srgbClr val="E1F3CE"/>
          </a:solidFill>
          <a:ln w="28575" cap="flat" cmpd="sng">
            <a:solidFill>
              <a:srgbClr val="365516"/>
            </a:solidFill>
            <a:prstDash val="solid"/>
            <a:miter lim="800000"/>
            <a:headEnd type="none" w="sm" len="sm"/>
            <a:tailEnd type="none" w="sm" len="sm"/>
          </a:ln>
        </p:spPr>
        <p:txBody>
          <a:bodyPr spcFirstLastPara="1" wrap="square" lIns="91433" tIns="45700" rIns="91433" bIns="45700" anchor="ctr" anchorCtr="0">
            <a:noAutofit/>
          </a:bodyPr>
          <a:lstStyle/>
          <a:p>
            <a:pPr algn="ctr"/>
            <a:r>
              <a:rPr lang="en" sz="1467" b="1">
                <a:solidFill>
                  <a:srgbClr val="002060"/>
                </a:solidFill>
                <a:latin typeface="Calibri"/>
                <a:ea typeface="Calibri"/>
                <a:cs typeface="Calibri"/>
                <a:sym typeface="Calibri"/>
              </a:rPr>
              <a:t>Akar masalah 2</a:t>
            </a:r>
            <a:endParaRPr sz="1467"/>
          </a:p>
        </p:txBody>
      </p:sp>
      <p:sp>
        <p:nvSpPr>
          <p:cNvPr id="2733" name="Google Shape;2733;p248"/>
          <p:cNvSpPr/>
          <p:nvPr/>
        </p:nvSpPr>
        <p:spPr>
          <a:xfrm>
            <a:off x="5167451" y="3302533"/>
            <a:ext cx="1375200" cy="575200"/>
          </a:xfrm>
          <a:prstGeom prst="rect">
            <a:avLst/>
          </a:prstGeom>
          <a:solidFill>
            <a:srgbClr val="E1F3CE"/>
          </a:solidFill>
          <a:ln w="28575" cap="flat" cmpd="sng">
            <a:solidFill>
              <a:srgbClr val="365516"/>
            </a:solidFill>
            <a:prstDash val="solid"/>
            <a:miter lim="800000"/>
            <a:headEnd type="none" w="sm" len="sm"/>
            <a:tailEnd type="none" w="sm" len="sm"/>
          </a:ln>
        </p:spPr>
        <p:txBody>
          <a:bodyPr spcFirstLastPara="1" wrap="square" lIns="91433" tIns="45700" rIns="91433" bIns="45700" anchor="ctr" anchorCtr="0">
            <a:noAutofit/>
          </a:bodyPr>
          <a:lstStyle/>
          <a:p>
            <a:pPr algn="ctr"/>
            <a:r>
              <a:rPr lang="en" sz="1467" b="1">
                <a:solidFill>
                  <a:srgbClr val="002060"/>
                </a:solidFill>
                <a:latin typeface="Calibri"/>
                <a:ea typeface="Calibri"/>
                <a:cs typeface="Calibri"/>
                <a:sym typeface="Calibri"/>
              </a:rPr>
              <a:t>Faktor lainnya</a:t>
            </a:r>
            <a:endParaRPr sz="1467"/>
          </a:p>
        </p:txBody>
      </p:sp>
      <p:cxnSp>
        <p:nvCxnSpPr>
          <p:cNvPr id="2734" name="Google Shape;2734;p248"/>
          <p:cNvCxnSpPr>
            <a:stCxn id="2729" idx="2"/>
            <a:endCxn id="2731" idx="0"/>
          </p:cNvCxnSpPr>
          <p:nvPr/>
        </p:nvCxnSpPr>
        <p:spPr>
          <a:xfrm rot="5400000">
            <a:off x="2178333" y="2265003"/>
            <a:ext cx="331200" cy="1743600"/>
          </a:xfrm>
          <a:prstGeom prst="bentConnector3">
            <a:avLst>
              <a:gd name="adj1" fmla="val 50020"/>
            </a:avLst>
          </a:prstGeom>
          <a:noFill/>
          <a:ln w="9525" cap="flat" cmpd="sng">
            <a:solidFill>
              <a:schemeClr val="dk2"/>
            </a:solidFill>
            <a:prstDash val="solid"/>
            <a:round/>
            <a:headEnd type="none" w="med" len="med"/>
            <a:tailEnd type="none" w="med" len="med"/>
          </a:ln>
        </p:spPr>
      </p:cxnSp>
      <p:cxnSp>
        <p:nvCxnSpPr>
          <p:cNvPr id="2735" name="Google Shape;2735;p248"/>
          <p:cNvCxnSpPr>
            <a:stCxn id="2729" idx="2"/>
            <a:endCxn id="2733" idx="0"/>
          </p:cNvCxnSpPr>
          <p:nvPr/>
        </p:nvCxnSpPr>
        <p:spPr>
          <a:xfrm rot="-5400000" flipH="1">
            <a:off x="4369733" y="1817203"/>
            <a:ext cx="331200" cy="2639200"/>
          </a:xfrm>
          <a:prstGeom prst="bentConnector3">
            <a:avLst>
              <a:gd name="adj1" fmla="val 50020"/>
            </a:avLst>
          </a:prstGeom>
          <a:noFill/>
          <a:ln w="9525" cap="flat" cmpd="sng">
            <a:solidFill>
              <a:schemeClr val="dk2"/>
            </a:solidFill>
            <a:prstDash val="solid"/>
            <a:round/>
            <a:headEnd type="none" w="med" len="med"/>
            <a:tailEnd type="none" w="med" len="med"/>
          </a:ln>
        </p:spPr>
      </p:cxnSp>
      <p:cxnSp>
        <p:nvCxnSpPr>
          <p:cNvPr id="2736" name="Google Shape;2736;p248"/>
          <p:cNvCxnSpPr>
            <a:stCxn id="2729" idx="2"/>
            <a:endCxn id="2732" idx="0"/>
          </p:cNvCxnSpPr>
          <p:nvPr/>
        </p:nvCxnSpPr>
        <p:spPr>
          <a:xfrm rot="-5400000" flipH="1">
            <a:off x="3384533" y="2802403"/>
            <a:ext cx="331200" cy="668800"/>
          </a:xfrm>
          <a:prstGeom prst="bentConnector3">
            <a:avLst>
              <a:gd name="adj1" fmla="val 50020"/>
            </a:avLst>
          </a:prstGeom>
          <a:noFill/>
          <a:ln w="9525" cap="flat" cmpd="sng">
            <a:solidFill>
              <a:schemeClr val="dk2"/>
            </a:solidFill>
            <a:prstDash val="solid"/>
            <a:round/>
            <a:headEnd type="none" w="med" len="med"/>
            <a:tailEnd type="none" w="med" len="med"/>
          </a:ln>
        </p:spPr>
      </p:cxnSp>
      <p:sp>
        <p:nvSpPr>
          <p:cNvPr id="2737" name="Google Shape;2737;p248"/>
          <p:cNvSpPr/>
          <p:nvPr/>
        </p:nvSpPr>
        <p:spPr>
          <a:xfrm>
            <a:off x="1603399" y="4394600"/>
            <a:ext cx="1943200" cy="575200"/>
          </a:xfrm>
          <a:prstGeom prst="rect">
            <a:avLst/>
          </a:prstGeom>
          <a:solidFill>
            <a:srgbClr val="E1F3CE"/>
          </a:solidFill>
          <a:ln w="28575" cap="flat" cmpd="sng">
            <a:solidFill>
              <a:srgbClr val="365516"/>
            </a:solidFill>
            <a:prstDash val="solid"/>
            <a:miter lim="800000"/>
            <a:headEnd type="none" w="sm" len="sm"/>
            <a:tailEnd type="none" w="sm" len="sm"/>
          </a:ln>
        </p:spPr>
        <p:txBody>
          <a:bodyPr spcFirstLastPara="1" wrap="square" lIns="91433" tIns="45700" rIns="91433" bIns="45700" anchor="ctr" anchorCtr="0">
            <a:noAutofit/>
          </a:bodyPr>
          <a:lstStyle/>
          <a:p>
            <a:pPr algn="ctr"/>
            <a:r>
              <a:rPr lang="en" sz="1467" b="1">
                <a:solidFill>
                  <a:srgbClr val="002060"/>
                </a:solidFill>
                <a:latin typeface="Calibri"/>
                <a:ea typeface="Calibri"/>
                <a:cs typeface="Calibri"/>
                <a:sym typeface="Calibri"/>
              </a:rPr>
              <a:t>Akar masalah 1.1</a:t>
            </a:r>
            <a:endParaRPr sz="1467"/>
          </a:p>
        </p:txBody>
      </p:sp>
      <p:sp>
        <p:nvSpPr>
          <p:cNvPr id="2738" name="Google Shape;2738;p248"/>
          <p:cNvSpPr/>
          <p:nvPr/>
        </p:nvSpPr>
        <p:spPr>
          <a:xfrm>
            <a:off x="1603400" y="5232000"/>
            <a:ext cx="1943200" cy="575200"/>
          </a:xfrm>
          <a:prstGeom prst="rect">
            <a:avLst/>
          </a:prstGeom>
          <a:solidFill>
            <a:srgbClr val="E1F3CE"/>
          </a:solidFill>
          <a:ln w="28575" cap="flat" cmpd="sng">
            <a:solidFill>
              <a:srgbClr val="365516"/>
            </a:solidFill>
            <a:prstDash val="solid"/>
            <a:miter lim="800000"/>
            <a:headEnd type="none" w="sm" len="sm"/>
            <a:tailEnd type="none" w="sm" len="sm"/>
          </a:ln>
        </p:spPr>
        <p:txBody>
          <a:bodyPr spcFirstLastPara="1" wrap="square" lIns="91433" tIns="45700" rIns="91433" bIns="45700" anchor="ctr" anchorCtr="0">
            <a:noAutofit/>
          </a:bodyPr>
          <a:lstStyle/>
          <a:p>
            <a:pPr algn="ctr"/>
            <a:r>
              <a:rPr lang="en" sz="1467" b="1">
                <a:solidFill>
                  <a:srgbClr val="002060"/>
                </a:solidFill>
                <a:latin typeface="Calibri"/>
                <a:ea typeface="Calibri"/>
                <a:cs typeface="Calibri"/>
                <a:sym typeface="Calibri"/>
              </a:rPr>
              <a:t>Akar masalah 1.2</a:t>
            </a:r>
            <a:endParaRPr sz="1467"/>
          </a:p>
        </p:txBody>
      </p:sp>
      <p:cxnSp>
        <p:nvCxnSpPr>
          <p:cNvPr id="2739" name="Google Shape;2739;p248"/>
          <p:cNvCxnSpPr>
            <a:stCxn id="2718" idx="0"/>
            <a:endCxn id="2717" idx="2"/>
          </p:cNvCxnSpPr>
          <p:nvPr/>
        </p:nvCxnSpPr>
        <p:spPr>
          <a:xfrm rot="-5400000">
            <a:off x="8576831" y="5001933"/>
            <a:ext cx="309600" cy="1252800"/>
          </a:xfrm>
          <a:prstGeom prst="bentConnector3">
            <a:avLst>
              <a:gd name="adj1" fmla="val 50005"/>
            </a:avLst>
          </a:prstGeom>
          <a:noFill/>
          <a:ln w="9525" cap="flat" cmpd="sng">
            <a:solidFill>
              <a:schemeClr val="dk2"/>
            </a:solidFill>
            <a:prstDash val="solid"/>
            <a:round/>
            <a:headEnd type="none" w="med" len="med"/>
            <a:tailEnd type="triangle" w="med" len="med"/>
          </a:ln>
        </p:spPr>
      </p:cxnSp>
      <p:cxnSp>
        <p:nvCxnSpPr>
          <p:cNvPr id="2740" name="Google Shape;2740;p248"/>
          <p:cNvCxnSpPr>
            <a:stCxn id="2721" idx="0"/>
            <a:endCxn id="2717" idx="2"/>
          </p:cNvCxnSpPr>
          <p:nvPr/>
        </p:nvCxnSpPr>
        <p:spPr>
          <a:xfrm rot="5400000" flipH="1">
            <a:off x="9914199" y="4916933"/>
            <a:ext cx="314400" cy="1427200"/>
          </a:xfrm>
          <a:prstGeom prst="bentConnector3">
            <a:avLst>
              <a:gd name="adj1" fmla="val 49973"/>
            </a:avLst>
          </a:prstGeom>
          <a:noFill/>
          <a:ln w="9525" cap="flat" cmpd="sng">
            <a:solidFill>
              <a:schemeClr val="dk2"/>
            </a:solidFill>
            <a:prstDash val="solid"/>
            <a:round/>
            <a:headEnd type="none" w="med" len="med"/>
            <a:tailEnd type="none" w="med" len="med"/>
          </a:ln>
        </p:spPr>
      </p:cxnSp>
      <p:sp>
        <p:nvSpPr>
          <p:cNvPr id="2741" name="Google Shape;2741;p248"/>
          <p:cNvSpPr/>
          <p:nvPr/>
        </p:nvSpPr>
        <p:spPr>
          <a:xfrm>
            <a:off x="4013432" y="5257467"/>
            <a:ext cx="2105600" cy="575200"/>
          </a:xfrm>
          <a:prstGeom prst="rect">
            <a:avLst/>
          </a:prstGeom>
          <a:solidFill>
            <a:srgbClr val="E1F3CE"/>
          </a:solidFill>
          <a:ln w="28575" cap="flat" cmpd="sng">
            <a:solidFill>
              <a:srgbClr val="365516"/>
            </a:solidFill>
            <a:prstDash val="solid"/>
            <a:miter lim="800000"/>
            <a:headEnd type="none" w="sm" len="sm"/>
            <a:tailEnd type="none" w="sm" len="sm"/>
          </a:ln>
        </p:spPr>
        <p:txBody>
          <a:bodyPr spcFirstLastPara="1" wrap="square" lIns="91433" tIns="45700" rIns="91433" bIns="45700" anchor="ctr" anchorCtr="0">
            <a:noAutofit/>
          </a:bodyPr>
          <a:lstStyle/>
          <a:p>
            <a:pPr algn="ctr">
              <a:buClr>
                <a:schemeClr val="dk1"/>
              </a:buClr>
            </a:pPr>
            <a:r>
              <a:rPr lang="en" sz="1467" b="1">
                <a:solidFill>
                  <a:srgbClr val="002060"/>
                </a:solidFill>
                <a:latin typeface="Calibri"/>
                <a:ea typeface="Calibri"/>
                <a:cs typeface="Calibri"/>
                <a:sym typeface="Calibri"/>
              </a:rPr>
              <a:t>Akar masalah 2.2</a:t>
            </a:r>
            <a:endParaRPr sz="1467" b="1">
              <a:solidFill>
                <a:srgbClr val="002060"/>
              </a:solidFill>
              <a:latin typeface="Calibri"/>
              <a:ea typeface="Calibri"/>
              <a:cs typeface="Calibri"/>
              <a:sym typeface="Calibri"/>
            </a:endParaRPr>
          </a:p>
        </p:txBody>
      </p:sp>
      <p:sp>
        <p:nvSpPr>
          <p:cNvPr id="2742" name="Google Shape;2742;p248"/>
          <p:cNvSpPr/>
          <p:nvPr/>
        </p:nvSpPr>
        <p:spPr>
          <a:xfrm>
            <a:off x="4013431" y="4394600"/>
            <a:ext cx="2105600" cy="575200"/>
          </a:xfrm>
          <a:prstGeom prst="rect">
            <a:avLst/>
          </a:prstGeom>
          <a:solidFill>
            <a:srgbClr val="E1F3CE"/>
          </a:solidFill>
          <a:ln w="28575" cap="flat" cmpd="sng">
            <a:solidFill>
              <a:srgbClr val="365516"/>
            </a:solidFill>
            <a:prstDash val="solid"/>
            <a:miter lim="800000"/>
            <a:headEnd type="none" w="sm" len="sm"/>
            <a:tailEnd type="none" w="sm" len="sm"/>
          </a:ln>
        </p:spPr>
        <p:txBody>
          <a:bodyPr spcFirstLastPara="1" wrap="square" lIns="91433" tIns="45700" rIns="91433" bIns="45700" anchor="ctr" anchorCtr="0">
            <a:noAutofit/>
          </a:bodyPr>
          <a:lstStyle/>
          <a:p>
            <a:pPr algn="ctr">
              <a:buClr>
                <a:schemeClr val="dk1"/>
              </a:buClr>
            </a:pPr>
            <a:r>
              <a:rPr lang="en" sz="1467" b="1">
                <a:solidFill>
                  <a:srgbClr val="002060"/>
                </a:solidFill>
                <a:latin typeface="Calibri"/>
                <a:ea typeface="Calibri"/>
                <a:cs typeface="Calibri"/>
                <a:sym typeface="Calibri"/>
              </a:rPr>
              <a:t>Akar masalah 2.1</a:t>
            </a:r>
            <a:endParaRPr sz="1467"/>
          </a:p>
        </p:txBody>
      </p:sp>
      <p:cxnSp>
        <p:nvCxnSpPr>
          <p:cNvPr id="2743" name="Google Shape;2743;p248"/>
          <p:cNvCxnSpPr>
            <a:stCxn id="2731" idx="2"/>
            <a:endCxn id="2737" idx="1"/>
          </p:cNvCxnSpPr>
          <p:nvPr/>
        </p:nvCxnSpPr>
        <p:spPr>
          <a:xfrm rot="-5400000" flipH="1">
            <a:off x="1135464" y="4214333"/>
            <a:ext cx="804400" cy="131200"/>
          </a:xfrm>
          <a:prstGeom prst="bentConnector2">
            <a:avLst/>
          </a:prstGeom>
          <a:noFill/>
          <a:ln w="9525" cap="flat" cmpd="sng">
            <a:solidFill>
              <a:schemeClr val="dk2"/>
            </a:solidFill>
            <a:prstDash val="solid"/>
            <a:round/>
            <a:headEnd type="none" w="med" len="med"/>
            <a:tailEnd type="none" w="med" len="med"/>
          </a:ln>
        </p:spPr>
      </p:cxnSp>
      <p:cxnSp>
        <p:nvCxnSpPr>
          <p:cNvPr id="2744" name="Google Shape;2744;p248"/>
          <p:cNvCxnSpPr>
            <a:stCxn id="2731" idx="2"/>
            <a:endCxn id="2738" idx="1"/>
          </p:cNvCxnSpPr>
          <p:nvPr/>
        </p:nvCxnSpPr>
        <p:spPr>
          <a:xfrm rot="-5400000" flipH="1">
            <a:off x="716664" y="4633133"/>
            <a:ext cx="1642000" cy="131200"/>
          </a:xfrm>
          <a:prstGeom prst="bentConnector2">
            <a:avLst/>
          </a:prstGeom>
          <a:noFill/>
          <a:ln w="9525" cap="flat" cmpd="sng">
            <a:solidFill>
              <a:schemeClr val="dk2"/>
            </a:solidFill>
            <a:prstDash val="solid"/>
            <a:round/>
            <a:headEnd type="none" w="med" len="med"/>
            <a:tailEnd type="none" w="med" len="med"/>
          </a:ln>
        </p:spPr>
      </p:cxnSp>
      <p:cxnSp>
        <p:nvCxnSpPr>
          <p:cNvPr id="2745" name="Google Shape;2745;p248"/>
          <p:cNvCxnSpPr>
            <a:stCxn id="2732" idx="2"/>
            <a:endCxn id="2742" idx="1"/>
          </p:cNvCxnSpPr>
          <p:nvPr/>
        </p:nvCxnSpPr>
        <p:spPr>
          <a:xfrm rot="-5400000" flipH="1">
            <a:off x="3546764" y="4215333"/>
            <a:ext cx="804400" cy="129200"/>
          </a:xfrm>
          <a:prstGeom prst="bentConnector2">
            <a:avLst/>
          </a:prstGeom>
          <a:noFill/>
          <a:ln w="9525" cap="flat" cmpd="sng">
            <a:solidFill>
              <a:schemeClr val="dk2"/>
            </a:solidFill>
            <a:prstDash val="solid"/>
            <a:round/>
            <a:headEnd type="none" w="med" len="med"/>
            <a:tailEnd type="none" w="med" len="med"/>
          </a:ln>
        </p:spPr>
      </p:cxnSp>
      <p:cxnSp>
        <p:nvCxnSpPr>
          <p:cNvPr id="2746" name="Google Shape;2746;p248"/>
          <p:cNvCxnSpPr>
            <a:stCxn id="2732" idx="2"/>
            <a:endCxn id="2741" idx="1"/>
          </p:cNvCxnSpPr>
          <p:nvPr/>
        </p:nvCxnSpPr>
        <p:spPr>
          <a:xfrm rot="-5400000" flipH="1">
            <a:off x="3115364" y="4646733"/>
            <a:ext cx="1667200" cy="129200"/>
          </a:xfrm>
          <a:prstGeom prst="bentConnector2">
            <a:avLst/>
          </a:prstGeom>
          <a:noFill/>
          <a:ln w="9525" cap="flat" cmpd="sng">
            <a:solidFill>
              <a:schemeClr val="dk2"/>
            </a:solidFill>
            <a:prstDash val="solid"/>
            <a:round/>
            <a:headEnd type="none" w="med" len="med"/>
            <a:tailEnd type="none" w="med" len="med"/>
          </a:ln>
        </p:spPr>
      </p:cxn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5"/>
          <p:cNvSpPr/>
          <p:nvPr/>
        </p:nvSpPr>
        <p:spPr>
          <a:xfrm>
            <a:off x="0" y="0"/>
            <a:ext cx="12192000" cy="6858000"/>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121900" tIns="60933" rIns="121900" bIns="60933" anchor="ctr" anchorCtr="0">
            <a:noAutofit/>
          </a:bodyPr>
          <a:lstStyle/>
          <a:p>
            <a:pPr algn="ctr">
              <a:buClr>
                <a:srgbClr val="000000"/>
              </a:buClr>
              <a:buSzPts val="1350"/>
            </a:pPr>
            <a:endParaRPr>
              <a:solidFill>
                <a:srgbClr val="FFFFFF"/>
              </a:solidFill>
              <a:latin typeface="Calibri"/>
              <a:ea typeface="Calibri"/>
              <a:cs typeface="Calibri"/>
              <a:sym typeface="Calibri"/>
            </a:endParaRPr>
          </a:p>
        </p:txBody>
      </p:sp>
      <p:pic>
        <p:nvPicPr>
          <p:cNvPr id="158" name="Google Shape;158;p5"/>
          <p:cNvPicPr preferRelativeResize="0"/>
          <p:nvPr/>
        </p:nvPicPr>
        <p:blipFill rotWithShape="1">
          <a:blip r:embed="rId3">
            <a:alphaModFix amt="51000"/>
          </a:blip>
          <a:srcRect t="3427" b="3417"/>
          <a:stretch/>
        </p:blipFill>
        <p:spPr>
          <a:xfrm>
            <a:off x="270" y="0"/>
            <a:ext cx="12191729" cy="6858000"/>
          </a:xfrm>
          <a:prstGeom prst="rect">
            <a:avLst/>
          </a:prstGeom>
          <a:noFill/>
          <a:ln>
            <a:noFill/>
          </a:ln>
        </p:spPr>
      </p:pic>
      <p:sp>
        <p:nvSpPr>
          <p:cNvPr id="159" name="Google Shape;159;p5"/>
          <p:cNvSpPr txBox="1"/>
          <p:nvPr/>
        </p:nvSpPr>
        <p:spPr>
          <a:xfrm>
            <a:off x="6842871" y="2956163"/>
            <a:ext cx="4274800" cy="738800"/>
          </a:xfrm>
          <a:prstGeom prst="rect">
            <a:avLst/>
          </a:prstGeom>
          <a:noFill/>
          <a:ln>
            <a:noFill/>
          </a:ln>
        </p:spPr>
        <p:txBody>
          <a:bodyPr spcFirstLastPara="1" wrap="square" lIns="0" tIns="0" rIns="0" bIns="0" anchor="t" anchorCtr="0">
            <a:noAutofit/>
          </a:bodyPr>
          <a:lstStyle/>
          <a:p>
            <a:pPr>
              <a:buClr>
                <a:srgbClr val="000000"/>
              </a:buClr>
              <a:buSzPts val="3600"/>
            </a:pPr>
            <a:r>
              <a:rPr lang="en" sz="4800" b="1">
                <a:solidFill>
                  <a:srgbClr val="FFFFFF"/>
                </a:solidFill>
                <a:latin typeface="Arial"/>
                <a:ea typeface="Arial"/>
                <a:cs typeface="Arial"/>
                <a:sym typeface="Arial"/>
              </a:rPr>
              <a:t>Terima kasih</a:t>
            </a:r>
            <a:endParaRPr sz="4800" b="1">
              <a:solidFill>
                <a:srgbClr val="FFFFFF"/>
              </a:solidFill>
              <a:latin typeface="Arial"/>
              <a:ea typeface="Arial"/>
              <a:cs typeface="Arial"/>
              <a:sym typeface="Arial"/>
            </a:endParaRPr>
          </a:p>
        </p:txBody>
      </p:sp>
      <p:sp>
        <p:nvSpPr>
          <p:cNvPr id="160" name="Google Shape;160;p5"/>
          <p:cNvSpPr txBox="1">
            <a:spLocks noGrp="1"/>
          </p:cNvSpPr>
          <p:nvPr>
            <p:ph type="sldNum" idx="4294967295"/>
          </p:nvPr>
        </p:nvSpPr>
        <p:spPr>
          <a:xfrm>
            <a:off x="11687571" y="-67667"/>
            <a:ext cx="453200" cy="524800"/>
          </a:xfrm>
          <a:prstGeom prst="rect">
            <a:avLst/>
          </a:prstGeom>
          <a:noFill/>
          <a:ln>
            <a:noFill/>
          </a:ln>
        </p:spPr>
        <p:txBody>
          <a:bodyPr spcFirstLastPara="1" vert="horz" wrap="square" lIns="91433" tIns="45700" rIns="91433" bIns="45700" rtlCol="0" anchor="ctr" anchorCtr="0">
            <a:noAutofit/>
          </a:bodyPr>
          <a:lstStyle/>
          <a:p>
            <a:pPr>
              <a:buSzPts val="800"/>
            </a:pPr>
            <a:fld id="{00000000-1234-1234-1234-123412341234}" type="slidenum">
              <a:rPr lang="en"/>
              <a:pPr>
                <a:buSzPts val="800"/>
              </a:pPr>
              <a:t>21</a:t>
            </a:fld>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2673</Words>
  <Application>Microsoft Office PowerPoint</Application>
  <PresentationFormat>Widescreen</PresentationFormat>
  <Paragraphs>392</Paragraphs>
  <Slides>21</Slides>
  <Notes>21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Calibri</vt:lpstr>
      <vt:lpstr>Calibri Light</vt:lpstr>
      <vt:lpstr>Roboto</vt:lpstr>
      <vt:lpstr>Office Theme</vt:lpstr>
      <vt:lpstr>PowerPoint Presentation</vt:lpstr>
      <vt:lpstr>Indikator dimensi D dan E  sebagai Transformasi Sekolah menuju PAUD Berkualitas</vt:lpstr>
      <vt:lpstr>Satuan pendidikan dasar dan menengah berkualitas hasil belajar muridnya melebihi level yang diharapkan dan merata  </vt:lpstr>
      <vt:lpstr>Satuan pendidikan khusus berkualitas hasil belajar muridnya sesuai dengan ragam disabilitasnya dan memiliki kemandirian </vt:lpstr>
      <vt:lpstr>Program kesetaraan berkualitas hasil belajar muridnya melebihi level yang diharapkan, merata, dan memiliki keterampilan fungsional </vt:lpstr>
      <vt:lpstr>Satuan pendidikan SMK berkualitas hasil belajar muridnya melebihi level yang diharapkan, merata, dan lulusannya terserap oleh dunia kerja </vt:lpstr>
      <vt:lpstr>Profil Pendidikan akan dimanfaatkan sebagai sumber utama agar perencanaan berbasis data sesuai masalah yang dihadapi satuan pendidikan</vt:lpstr>
      <vt:lpstr>Pemahaman terhadap Profil Pendidikan sebagai “Faktor Kunci” penerapan Perencanaan berbasis Data</vt:lpstr>
      <vt:lpstr>Masalah dan Akar masalah dapat diidentifikasi dengan menganalisis indikator mana yang sudah baik dan yang belum baik (Jenjang Dasmen) </vt:lpstr>
      <vt:lpstr>PowerPoint Presentation</vt:lpstr>
      <vt:lpstr>PowerPoint Presentation</vt:lpstr>
      <vt:lpstr>Untuk PAUD, masalah dan akar masalah dapat diidentifikasi dengan menganalisis indikator mana yang sudah baik dan yang belum baik berdasarkan elemen berikut</vt:lpstr>
      <vt:lpstr>PowerPoint Presentation</vt:lpstr>
      <vt:lpstr>PowerPoint Presentation</vt:lpstr>
      <vt:lpstr>Analisis dimensi A: Mutu dan relevansi hasil belajar murid untuk mengidentifikasi masalah dalam capaian hasil belajar (Dasmen)</vt:lpstr>
      <vt:lpstr>Analisis berikutnya adalah menentukan akar masalah dari masalah yang telah ditetapkan sebelumnya</vt:lpstr>
      <vt:lpstr>Akar masalah dari suatu output dapat ditemukan dalam dimensi D sebagai proses dan dimensi C dan E sebagai input, sesuai dengan model kerangka penilaian </vt:lpstr>
      <vt:lpstr>Contoh:</vt:lpstr>
      <vt:lpstr>Tentukan akar masalah dengan melihat hubungan sebab akibat dari indikator yang belum baik hasilnya</vt:lpstr>
      <vt:lpstr>Tentukan akar masalah dengan melihat hubungan sebab akibat dari indikator yang belum baik hasilnya</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Karina Manuaba</dc:creator>
  <cp:lastModifiedBy>Karina Manuaba</cp:lastModifiedBy>
  <cp:revision>2</cp:revision>
  <dcterms:created xsi:type="dcterms:W3CDTF">2022-01-24T09:22:32Z</dcterms:created>
  <dcterms:modified xsi:type="dcterms:W3CDTF">2022-01-24T09:24:12Z</dcterms:modified>
</cp:coreProperties>
</file>