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6" r:id="rId2"/>
    <p:sldId id="335" r:id="rId3"/>
    <p:sldId id="336" r:id="rId4"/>
    <p:sldId id="337" r:id="rId5"/>
    <p:sldId id="338" r:id="rId6"/>
    <p:sldId id="339" r:id="rId7"/>
    <p:sldId id="340" r:id="rId8"/>
    <p:sldId id="341" r:id="rId9"/>
    <p:sldId id="342" r:id="rId10"/>
    <p:sldId id="343" r:id="rId11"/>
    <p:sldId id="344" r:id="rId12"/>
    <p:sldId id="345" r:id="rId13"/>
    <p:sldId id="346" r:id="rId14"/>
    <p:sldId id="347" r:id="rId15"/>
    <p:sldId id="348" r:id="rId16"/>
    <p:sldId id="349" r:id="rId17"/>
    <p:sldId id="350" r:id="rId18"/>
    <p:sldId id="351" r:id="rId19"/>
    <p:sldId id="352" r:id="rId20"/>
    <p:sldId id="353" r:id="rId21"/>
    <p:sldId id="354" r:id="rId22"/>
    <p:sldId id="355" r:id="rId23"/>
    <p:sldId id="356" r:id="rId24"/>
    <p:sldId id="357" r:id="rId25"/>
    <p:sldId id="358" r:id="rId26"/>
    <p:sldId id="359" r:id="rId27"/>
    <p:sldId id="483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436387-BF7E-4B15-B5F5-2887F0898F2A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1810B-AA2F-4CCD-90E1-F5F8A7970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927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102b84e124e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18" name="Google Shape;718;g102b84e124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Google Shape;1665;gcf9adc8019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6" name="Google Shape;1666;gcf9adc8019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8" name="Google Shape;1678;g1047a3da5ae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9" name="Google Shape;1679;g1047a3da5ae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g1047a3da5ae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7" name="Google Shape;1687;g1047a3da5ae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6" name="Google Shape;1706;g1047a3da5ae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7" name="Google Shape;1707;g1047a3da5ae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" name="Google Shape;1714;g1047a3da5ae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5" name="Google Shape;1715;g1047a3da5ae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" name="Google Shape;1721;g1047a3da5ae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2" name="Google Shape;1722;g1047a3da5ae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8" name="Google Shape;1728;g1047a3da5ae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9" name="Google Shape;1729;g1047a3da5ae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g1047a3da5ae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6" name="Google Shape;1736;g1047a3da5ae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" name="Google Shape;1742;g1047a3da5ae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3" name="Google Shape;1743;g1047a3da5ae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9" name="Google Shape;1749;g1047a3da5ae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0" name="Google Shape;1750;g1047a3da5ae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Google Shape;1758;g1047a3da5ae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9" name="Google Shape;1759;g1047a3da5ae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" name="Google Shape;1770;g10b8f7d6f2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1" name="Google Shape;1771;g10b8f7d6f2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Google Shape;1777;g10b8f7d6f29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8" name="Google Shape;1778;g10b8f7d6f29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4" name="Google Shape;1784;g10b8f7d6f29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5" name="Google Shape;1785;g10b8f7d6f29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1" name="Google Shape;1791;g1047a3da5ae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2" name="Google Shape;1792;g1047a3da5ae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Google Shape;1799;g1047a3da5ae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0" name="Google Shape;1800;g1047a3da5ae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" name="Google Shape;1814;g1047a3da5ae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5" name="Google Shape;1815;g1047a3da5ae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1047a3da5ae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1047a3da5ae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g1047a3da5ae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9" name="Google Shape;1829;g1047a3da5ae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g1047a3da5ae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6" name="Google Shape;1836;g1047a3da5ae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g1047a3da5ae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3" name="Google Shape;1843;g1047a3da5ae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9" name="Google Shape;1849;g1047a3da5ae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0" name="Google Shape;1850;g1047a3da5ae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g1047a3da5ae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7" name="Google Shape;1857;g1047a3da5ae_0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" name="Google Shape;1863;g104e5661f6a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4" name="Google Shape;1864;g104e5661f6a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g10512d2880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1" name="Google Shape;1871;g10512d2880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2" name="Google Shape;41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13" name="Google Shape;4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3C96F-AAE3-411E-A98E-337B63F5EA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D13BD1-6E5D-4796-A83C-02FD7EB321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45BC5-189F-44BC-A0F1-E46304A3B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D4B1-3FDA-4102-A2B5-39B55EF01E2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05D8FE-7C6F-4FAF-8FD0-99DC1FF8F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91816-48C0-4029-B094-B723F3055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77D6-897D-4A87-84EB-31749A9E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76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BA144-EDFB-475B-BB1A-E44D07A2A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39526-226F-4D56-A562-87091FA9E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2122EA-531A-43BC-A767-91FA3DC34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D4B1-3FDA-4102-A2B5-39B55EF01E2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2A900-638F-44F9-808F-0EDADEA52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2C660-FBEF-4248-A3F3-0363275F8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77D6-897D-4A87-84EB-31749A9E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345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196CB-4631-48E7-8604-6702CF09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31BC79-5A37-41B0-86D9-EF19B5B47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48CF9-FB69-4BE2-90CB-4A9C14AB6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D4B1-3FDA-4102-A2B5-39B55EF01E2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35520-C15C-4D0F-BC61-F16F47302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C0E85-DF86-40E9-BD96-17EABD57E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77D6-897D-4A87-84EB-31749A9E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64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5500E-B84D-4F25-8FDC-886CDD11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1956A-A080-4F7A-B9CB-E8B5D68F71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CD0DC8-6B03-48E3-B45A-DF974FB9C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3451B-BF90-4419-B8B9-1DCECC08B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D4B1-3FDA-4102-A2B5-39B55EF01E2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45C92E-32FC-497C-970C-1947C3CEC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D493A3-2B2F-46FD-BFE2-664B4F0CD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77D6-897D-4A87-84EB-31749A9E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3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B3F0D-2DE7-435F-BFD8-C23098DAB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C065A-CFDF-419E-9F4B-CCFD73CDC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459EAB-5498-4375-A912-767AE9735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783F26-E59C-400A-B95B-FEDC26EEE3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705C70-600F-4FD8-BF25-D0C39F641E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ACA69E-20BF-47B5-B768-3F7B40A30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D4B1-3FDA-4102-A2B5-39B55EF01E2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74B839-184E-4BC7-AAF8-A3E8663AB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20E3EE-E008-47C9-93B5-420F5DA62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77D6-897D-4A87-84EB-31749A9E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8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89F87-C437-4BA3-B912-4C840A509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D1DA65-346E-43D3-976A-BA998604B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D4B1-3FDA-4102-A2B5-39B55EF01E2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7B7976-8561-4178-B906-168F416FE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FA5E6E-F3C5-4EE6-8243-ED6E5CA8A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77D6-897D-4A87-84EB-31749A9E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234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95B8A8-B45E-4AD6-A7ED-C8C495C93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D4B1-3FDA-4102-A2B5-39B55EF01E2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6A1B94-A4D5-4998-A5B0-A8EBC6BAD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CAADCB-C8D1-4D46-8245-325F7DF44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77D6-897D-4A87-84EB-31749A9E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319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EA0B8-EFD8-4C44-AD5F-D0C828CAD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DE514-248C-4069-893B-748CC4776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B8517-7830-4BB5-B348-7A5945E35E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5D931-0FF0-4475-873B-60345836A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D4B1-3FDA-4102-A2B5-39B55EF01E2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F1D36-A83B-4AD4-BA13-AF57CE8B6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540E29-FEA2-4810-9764-B2540E2B4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77D6-897D-4A87-84EB-31749A9E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902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60197-5129-460C-8D76-1B078BB10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ED2B8A-8BC1-44A7-9003-509B157AA7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034E0-1A0A-43EA-88BD-DF2B613C97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C69F7B-B642-4677-815F-207C6AA93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D4B1-3FDA-4102-A2B5-39B55EF01E2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ED53C8-AF8E-432D-A062-1E731778D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0D9D4-96E0-41BC-8915-B074128AC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77D6-897D-4A87-84EB-31749A9E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8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F264B-44B1-43E8-92C3-ED639C93D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C03295-945F-4CB0-B41A-98CDBCA6B3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06442-C218-435A-B825-709B2402A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D4B1-3FDA-4102-A2B5-39B55EF01E2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AC094-8C98-40DE-83E2-8624725E5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701EC-8A8C-417B-8637-48F4D86F7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77D6-897D-4A87-84EB-31749A9E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177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E19FE8-62E5-401D-A395-F9AB3B77CB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033056-6978-415C-9CF6-F8662CB205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9F5F5-CD1D-428B-BCBB-79C611E22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D4B1-3FDA-4102-A2B5-39B55EF01E2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E76A2-FF47-422A-84D2-A5F6E9223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E693D-48CE-42A6-9649-B9CF7049A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77D6-897D-4A87-84EB-31749A9E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57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Master">
  <p:cSld name="Title Mast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6299200"/>
            <a:ext cx="12192000" cy="558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 amt="51000"/>
          </a:blip>
          <a:srcRect t="3427" b="3417"/>
          <a:stretch/>
        </p:blipFill>
        <p:spPr>
          <a:xfrm>
            <a:off x="273" y="0"/>
            <a:ext cx="12191729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12;p2"/>
          <p:cNvGrpSpPr/>
          <p:nvPr/>
        </p:nvGrpSpPr>
        <p:grpSpPr>
          <a:xfrm>
            <a:off x="4228803" y="6456"/>
            <a:ext cx="7963200" cy="6858000"/>
            <a:chOff x="4228801" y="7184"/>
            <a:chExt cx="7963200" cy="6858000"/>
          </a:xfrm>
        </p:grpSpPr>
        <p:sp>
          <p:nvSpPr>
            <p:cNvPr id="13" name="Google Shape;13;p2"/>
            <p:cNvSpPr/>
            <p:nvPr/>
          </p:nvSpPr>
          <p:spPr>
            <a:xfrm>
              <a:off x="5691001" y="7184"/>
              <a:ext cx="6501000" cy="68436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Calibri"/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flipH="1">
              <a:off x="4228801" y="7184"/>
              <a:ext cx="1462200" cy="68580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Calibri"/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5;p2"/>
          <p:cNvSpPr txBox="1"/>
          <p:nvPr/>
        </p:nvSpPr>
        <p:spPr>
          <a:xfrm>
            <a:off x="5144231" y="2138307"/>
            <a:ext cx="6958000" cy="4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Arial"/>
              <a:buNone/>
            </a:pPr>
            <a:r>
              <a:rPr lang="en" sz="20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KEMENTERIAN PENDIDIKAN, KEBUDAYAAN, </a:t>
            </a:r>
            <a:endParaRPr sz="14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Arial"/>
              <a:buNone/>
            </a:pPr>
            <a:r>
              <a:rPr lang="en" sz="20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RISET, DAN TEKNOLOGI</a:t>
            </a:r>
            <a:endParaRPr sz="14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6;p2" descr="D:\Ade\KEMENDIKBUD\Paparan Menteri\ppt\Gand Design PGRI\33ddc3bc2640689.png"/>
          <p:cNvPicPr preferRelativeResize="0"/>
          <p:nvPr/>
        </p:nvPicPr>
        <p:blipFill rotWithShape="1">
          <a:blip r:embed="rId3">
            <a:alphaModFix/>
          </a:blip>
          <a:srcRect l="6794"/>
          <a:stretch/>
        </p:blipFill>
        <p:spPr>
          <a:xfrm>
            <a:off x="7945475" y="1029264"/>
            <a:ext cx="1462104" cy="110904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5377800" y="3100917"/>
            <a:ext cx="6597600" cy="15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marR="0" lvl="0" indent="-304792" algn="ctr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013066"/>
              </a:buClr>
              <a:buSzPts val="2400"/>
              <a:buFont typeface="Arial"/>
              <a:buNone/>
              <a:defRPr sz="3200" b="1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507987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74121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57189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5377800" y="5232764"/>
            <a:ext cx="6597600" cy="3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marR="0" lvl="0" indent="-304792" algn="ctr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013066"/>
              </a:buClr>
              <a:buSzPts val="1200"/>
              <a:buFont typeface="Arial"/>
              <a:buNone/>
              <a:defRPr sz="1600" b="1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507987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74121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57189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57189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1022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0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924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6BE82C-5DE7-4ED3-9430-541C484CE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0AAE37-12AB-4629-8030-2FEE04105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A2CE-16D3-4483-9461-95272D2045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DD4B1-3FDA-4102-A2B5-39B55EF01E2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B037A-2EB1-4DEB-97DE-2C1710FA4C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0B75C-CD1C-4E68-8E8C-092EEA854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077D6-897D-4A87-84EB-31749A9E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44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115"/>
          <p:cNvSpPr txBox="1">
            <a:spLocks noGrp="1"/>
          </p:cNvSpPr>
          <p:nvPr>
            <p:ph type="body" idx="1"/>
          </p:nvPr>
        </p:nvSpPr>
        <p:spPr>
          <a:xfrm>
            <a:off x="5262800" y="3900617"/>
            <a:ext cx="6827600" cy="1457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0" indent="0">
              <a:spcBef>
                <a:spcPts val="0"/>
              </a:spcBef>
              <a:spcAft>
                <a:spcPts val="1600"/>
              </a:spcAft>
              <a:buSzPts val="2100"/>
            </a:pPr>
            <a:r>
              <a:rPr lang="en-US" sz="3067" dirty="0"/>
              <a:t>Platform</a:t>
            </a:r>
          </a:p>
          <a:p>
            <a:pPr marL="0" indent="0">
              <a:spcBef>
                <a:spcPts val="0"/>
              </a:spcBef>
              <a:spcAft>
                <a:spcPts val="1600"/>
              </a:spcAft>
              <a:buSzPts val="2100"/>
            </a:pPr>
            <a:r>
              <a:rPr lang="en-US" sz="3067" dirty="0" err="1"/>
              <a:t>Rapor</a:t>
            </a:r>
            <a:r>
              <a:rPr lang="en-US" sz="3067" dirty="0"/>
              <a:t> Pendidikan</a:t>
            </a:r>
            <a:endParaRPr sz="3067" dirty="0"/>
          </a:p>
        </p:txBody>
      </p:sp>
      <p:sp>
        <p:nvSpPr>
          <p:cNvPr id="721" name="Google Shape;721;p115"/>
          <p:cNvSpPr txBox="1">
            <a:spLocks noGrp="1"/>
          </p:cNvSpPr>
          <p:nvPr>
            <p:ph type="body" idx="2"/>
          </p:nvPr>
        </p:nvSpPr>
        <p:spPr>
          <a:xfrm>
            <a:off x="5492800" y="6186867"/>
            <a:ext cx="6597600" cy="306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0" indent="0">
              <a:spcBef>
                <a:spcPts val="0"/>
              </a:spcBef>
              <a:spcAft>
                <a:spcPts val="1600"/>
              </a:spcAft>
            </a:pPr>
            <a:r>
              <a:rPr lang="en" sz="1467" dirty="0"/>
              <a:t>2022</a:t>
            </a:r>
            <a:endParaRPr sz="1467" dirty="0"/>
          </a:p>
        </p:txBody>
      </p:sp>
      <p:sp>
        <p:nvSpPr>
          <p:cNvPr id="722" name="Google Shape;722;p115"/>
          <p:cNvSpPr txBox="1"/>
          <p:nvPr/>
        </p:nvSpPr>
        <p:spPr>
          <a:xfrm>
            <a:off x="5118800" y="5562767"/>
            <a:ext cx="7115600" cy="4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1250"/>
              </a:lnSpc>
              <a:buClr>
                <a:srgbClr val="000000"/>
              </a:buClr>
              <a:buSzPts val="1200"/>
            </a:pPr>
            <a:endParaRPr sz="1600" b="1">
              <a:solidFill>
                <a:srgbClr val="0130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p174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/>
          </a:p>
        </p:txBody>
      </p:sp>
      <p:sp>
        <p:nvSpPr>
          <p:cNvPr id="1669" name="Google Shape;1669;p174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Dashboard profil dan rapor pendidikan dapat diakses melalui situs web</a:t>
            </a:r>
            <a:endParaRPr/>
          </a:p>
        </p:txBody>
      </p:sp>
      <p:grpSp>
        <p:nvGrpSpPr>
          <p:cNvPr id="1670" name="Google Shape;1670;p174"/>
          <p:cNvGrpSpPr/>
          <p:nvPr/>
        </p:nvGrpSpPr>
        <p:grpSpPr>
          <a:xfrm>
            <a:off x="2221505" y="2702986"/>
            <a:ext cx="6857612" cy="3439415"/>
            <a:chOff x="5018774" y="915500"/>
            <a:chExt cx="3782327" cy="2137875"/>
          </a:xfrm>
        </p:grpSpPr>
        <p:grpSp>
          <p:nvGrpSpPr>
            <p:cNvPr id="1671" name="Google Shape;1671;p174"/>
            <p:cNvGrpSpPr/>
            <p:nvPr/>
          </p:nvGrpSpPr>
          <p:grpSpPr>
            <a:xfrm>
              <a:off x="5018774" y="915500"/>
              <a:ext cx="3782327" cy="2137875"/>
              <a:chOff x="945575" y="650925"/>
              <a:chExt cx="7211301" cy="4068269"/>
            </a:xfrm>
          </p:grpSpPr>
          <p:pic>
            <p:nvPicPr>
              <p:cNvPr id="1672" name="Google Shape;1672;p174"/>
              <p:cNvPicPr preferRelativeResize="0"/>
              <p:nvPr/>
            </p:nvPicPr>
            <p:blipFill rotWithShape="1">
              <a:blip r:embed="rId3">
                <a:alphaModFix/>
              </a:blip>
              <a:srcRect t="5305" b="87722"/>
              <a:stretch/>
            </p:blipFill>
            <p:spPr>
              <a:xfrm>
                <a:off x="945575" y="650925"/>
                <a:ext cx="7211301" cy="299599"/>
              </a:xfrm>
              <a:prstGeom prst="rect">
                <a:avLst/>
              </a:prstGeom>
              <a:noFill/>
              <a:ln w="9525" cap="flat" cmpd="sng">
                <a:solidFill>
                  <a:srgbClr val="E7E6E6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pic>
            <p:nvPicPr>
              <p:cNvPr id="1673" name="Google Shape;1673;p174"/>
              <p:cNvPicPr preferRelativeResize="0"/>
              <p:nvPr/>
            </p:nvPicPr>
            <p:blipFill rotWithShape="1">
              <a:blip r:embed="rId4">
                <a:alphaModFix/>
              </a:blip>
              <a:srcRect l="599" t="855" r="1168" b="42831"/>
              <a:stretch/>
            </p:blipFill>
            <p:spPr>
              <a:xfrm>
                <a:off x="945576" y="931706"/>
                <a:ext cx="7211295" cy="3787488"/>
              </a:xfrm>
              <a:prstGeom prst="rect">
                <a:avLst/>
              </a:prstGeom>
              <a:noFill/>
              <a:ln w="9525" cap="flat" cmpd="sng">
                <a:solidFill>
                  <a:srgbClr val="E7E6E6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</p:grpSp>
        <p:sp>
          <p:nvSpPr>
            <p:cNvPr id="1674" name="Google Shape;1674;p174"/>
            <p:cNvSpPr txBox="1"/>
            <p:nvPr/>
          </p:nvSpPr>
          <p:spPr>
            <a:xfrm>
              <a:off x="5301698" y="1587926"/>
              <a:ext cx="3263100" cy="293354"/>
            </a:xfrm>
            <a:prstGeom prst="rect">
              <a:avLst/>
            </a:prstGeom>
            <a:solidFill>
              <a:srgbClr val="A4C2F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r>
                <a:rPr lang="en" sz="1467"/>
                <a:t>https://raporpendidikan.kemdikbud.go.id/</a:t>
              </a:r>
              <a:endParaRPr sz="1467"/>
            </a:p>
          </p:txBody>
        </p:sp>
        <p:sp>
          <p:nvSpPr>
            <p:cNvPr id="1675" name="Google Shape;1675;p174"/>
            <p:cNvSpPr/>
            <p:nvPr/>
          </p:nvSpPr>
          <p:spPr>
            <a:xfrm rot="1036354">
              <a:off x="6633298" y="924001"/>
              <a:ext cx="575923" cy="591767"/>
            </a:xfrm>
            <a:custGeom>
              <a:avLst/>
              <a:gdLst/>
              <a:ahLst/>
              <a:cxnLst/>
              <a:rect l="l" t="t" r="r" b="b"/>
              <a:pathLst>
                <a:path w="16586" h="11759" extrusionOk="0">
                  <a:moveTo>
                    <a:pt x="8487" y="0"/>
                  </a:moveTo>
                  <a:cubicBezTo>
                    <a:pt x="8382" y="0"/>
                    <a:pt x="8277" y="2"/>
                    <a:pt x="8172" y="6"/>
                  </a:cubicBezTo>
                  <a:cubicBezTo>
                    <a:pt x="7587" y="40"/>
                    <a:pt x="6990" y="109"/>
                    <a:pt x="6416" y="236"/>
                  </a:cubicBezTo>
                  <a:cubicBezTo>
                    <a:pt x="5877" y="350"/>
                    <a:pt x="5337" y="500"/>
                    <a:pt x="4821" y="695"/>
                  </a:cubicBezTo>
                  <a:cubicBezTo>
                    <a:pt x="3926" y="1005"/>
                    <a:pt x="3065" y="1406"/>
                    <a:pt x="2239" y="1888"/>
                  </a:cubicBezTo>
                  <a:cubicBezTo>
                    <a:pt x="1665" y="2210"/>
                    <a:pt x="1114" y="2554"/>
                    <a:pt x="586" y="2944"/>
                  </a:cubicBezTo>
                  <a:cubicBezTo>
                    <a:pt x="207" y="3220"/>
                    <a:pt x="0" y="3392"/>
                    <a:pt x="0" y="3392"/>
                  </a:cubicBezTo>
                  <a:cubicBezTo>
                    <a:pt x="0" y="3392"/>
                    <a:pt x="241" y="3266"/>
                    <a:pt x="655" y="3059"/>
                  </a:cubicBezTo>
                  <a:cubicBezTo>
                    <a:pt x="1240" y="2783"/>
                    <a:pt x="1837" y="2542"/>
                    <a:pt x="2445" y="2336"/>
                  </a:cubicBezTo>
                  <a:cubicBezTo>
                    <a:pt x="3294" y="2026"/>
                    <a:pt x="4178" y="1796"/>
                    <a:pt x="5073" y="1647"/>
                  </a:cubicBezTo>
                  <a:cubicBezTo>
                    <a:pt x="5567" y="1555"/>
                    <a:pt x="6072" y="1510"/>
                    <a:pt x="6577" y="1487"/>
                  </a:cubicBezTo>
                  <a:cubicBezTo>
                    <a:pt x="6661" y="1485"/>
                    <a:pt x="6744" y="1484"/>
                    <a:pt x="6828" y="1484"/>
                  </a:cubicBezTo>
                  <a:cubicBezTo>
                    <a:pt x="7258" y="1484"/>
                    <a:pt x="7682" y="1509"/>
                    <a:pt x="8115" y="1567"/>
                  </a:cubicBezTo>
                  <a:cubicBezTo>
                    <a:pt x="8608" y="1636"/>
                    <a:pt x="9102" y="1751"/>
                    <a:pt x="9573" y="1911"/>
                  </a:cubicBezTo>
                  <a:cubicBezTo>
                    <a:pt x="9802" y="2003"/>
                    <a:pt x="10020" y="2095"/>
                    <a:pt x="10238" y="2198"/>
                  </a:cubicBezTo>
                  <a:cubicBezTo>
                    <a:pt x="10445" y="2301"/>
                    <a:pt x="10640" y="2416"/>
                    <a:pt x="10835" y="2542"/>
                  </a:cubicBezTo>
                  <a:cubicBezTo>
                    <a:pt x="11512" y="2979"/>
                    <a:pt x="12052" y="3587"/>
                    <a:pt x="12419" y="4310"/>
                  </a:cubicBezTo>
                  <a:cubicBezTo>
                    <a:pt x="12453" y="4379"/>
                    <a:pt x="12476" y="4448"/>
                    <a:pt x="12511" y="4528"/>
                  </a:cubicBezTo>
                  <a:lnTo>
                    <a:pt x="12545" y="4643"/>
                  </a:lnTo>
                  <a:lnTo>
                    <a:pt x="12580" y="4746"/>
                  </a:lnTo>
                  <a:cubicBezTo>
                    <a:pt x="12603" y="4815"/>
                    <a:pt x="12614" y="4884"/>
                    <a:pt x="12637" y="4953"/>
                  </a:cubicBezTo>
                  <a:cubicBezTo>
                    <a:pt x="12648" y="5010"/>
                    <a:pt x="12660" y="5090"/>
                    <a:pt x="12671" y="5182"/>
                  </a:cubicBezTo>
                  <a:cubicBezTo>
                    <a:pt x="12729" y="5458"/>
                    <a:pt x="12752" y="5745"/>
                    <a:pt x="12763" y="6043"/>
                  </a:cubicBezTo>
                  <a:cubicBezTo>
                    <a:pt x="12775" y="6353"/>
                    <a:pt x="12752" y="6674"/>
                    <a:pt x="12706" y="6984"/>
                  </a:cubicBezTo>
                  <a:lnTo>
                    <a:pt x="11845" y="6559"/>
                  </a:lnTo>
                  <a:cubicBezTo>
                    <a:pt x="11845" y="6559"/>
                    <a:pt x="11845" y="6559"/>
                    <a:pt x="11844" y="6559"/>
                  </a:cubicBezTo>
                  <a:lnTo>
                    <a:pt x="11844" y="6559"/>
                  </a:lnTo>
                  <a:cubicBezTo>
                    <a:pt x="11823" y="6559"/>
                    <a:pt x="14003" y="11656"/>
                    <a:pt x="13991" y="11759"/>
                  </a:cubicBezTo>
                  <a:lnTo>
                    <a:pt x="16585" y="6250"/>
                  </a:lnTo>
                  <a:lnTo>
                    <a:pt x="15816" y="6628"/>
                  </a:lnTo>
                  <a:cubicBezTo>
                    <a:pt x="15805" y="6318"/>
                    <a:pt x="15770" y="6009"/>
                    <a:pt x="15724" y="5710"/>
                  </a:cubicBezTo>
                  <a:cubicBezTo>
                    <a:pt x="15644" y="5286"/>
                    <a:pt x="15541" y="4861"/>
                    <a:pt x="15403" y="4448"/>
                  </a:cubicBezTo>
                  <a:cubicBezTo>
                    <a:pt x="15311" y="4195"/>
                    <a:pt x="15219" y="3943"/>
                    <a:pt x="15093" y="3702"/>
                  </a:cubicBezTo>
                  <a:lnTo>
                    <a:pt x="15001" y="3507"/>
                  </a:lnTo>
                  <a:lnTo>
                    <a:pt x="14898" y="3323"/>
                  </a:lnTo>
                  <a:cubicBezTo>
                    <a:pt x="14818" y="3197"/>
                    <a:pt x="14737" y="3070"/>
                    <a:pt x="14657" y="2956"/>
                  </a:cubicBezTo>
                  <a:cubicBezTo>
                    <a:pt x="13945" y="1946"/>
                    <a:pt x="12958" y="1154"/>
                    <a:pt x="11834" y="660"/>
                  </a:cubicBezTo>
                  <a:cubicBezTo>
                    <a:pt x="11535" y="534"/>
                    <a:pt x="11237" y="431"/>
                    <a:pt x="10938" y="350"/>
                  </a:cubicBezTo>
                  <a:cubicBezTo>
                    <a:pt x="10640" y="258"/>
                    <a:pt x="10330" y="190"/>
                    <a:pt x="10020" y="132"/>
                  </a:cubicBezTo>
                  <a:cubicBezTo>
                    <a:pt x="9515" y="46"/>
                    <a:pt x="9001" y="0"/>
                    <a:pt x="8487" y="0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676" name="Google Shape;1676;p174"/>
          <p:cNvSpPr txBox="1"/>
          <p:nvPr/>
        </p:nvSpPr>
        <p:spPr>
          <a:xfrm>
            <a:off x="426133" y="917734"/>
            <a:ext cx="112408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23323">
              <a:buSzPts val="1400"/>
              <a:buChar char="●"/>
            </a:pPr>
            <a:r>
              <a:rPr lang="en" sz="2000" dirty="0"/>
              <a:t>Dashboard profil dan rapor pendidikan diberi nama </a:t>
            </a:r>
            <a:r>
              <a:rPr lang="en" sz="2000" b="1" dirty="0"/>
              <a:t>Rapor Pendidikan</a:t>
            </a:r>
            <a:r>
              <a:rPr lang="en" sz="2000" dirty="0"/>
              <a:t>.</a:t>
            </a:r>
            <a:endParaRPr sz="2000" dirty="0"/>
          </a:p>
          <a:p>
            <a:pPr marL="609585" indent="-423323">
              <a:buSzPts val="1400"/>
              <a:buChar char="●"/>
            </a:pPr>
            <a:r>
              <a:rPr lang="en" sz="2000" dirty="0"/>
              <a:t>Dashboard menampilkan indikator tiap dimensi digambarkan dalam bentuk </a:t>
            </a:r>
            <a:r>
              <a:rPr lang="en" sz="2000" b="1" dirty="0"/>
              <a:t>grafik atau tabel</a:t>
            </a:r>
            <a:r>
              <a:rPr lang="en" sz="2000" dirty="0"/>
              <a:t> dengan informasi definisi berikut </a:t>
            </a:r>
            <a:r>
              <a:rPr lang="en" sz="2000" b="1" dirty="0"/>
              <a:t>pengertiannya/makna</a:t>
            </a:r>
            <a:r>
              <a:rPr lang="en" sz="2000" dirty="0"/>
              <a:t>.</a:t>
            </a:r>
            <a:endParaRPr sz="2000" dirty="0"/>
          </a:p>
          <a:p>
            <a:pPr marL="609585" indent="-423323">
              <a:buSzPts val="1400"/>
              <a:buChar char="●"/>
            </a:pPr>
            <a:r>
              <a:rPr lang="en" sz="2000" dirty="0"/>
              <a:t>Pengguna dapat masuk dalam dashboard dengan menggunakan </a:t>
            </a:r>
            <a:r>
              <a:rPr lang="en" sz="2000" b="1" dirty="0"/>
              <a:t>akun belajar.id dan password </a:t>
            </a:r>
            <a:r>
              <a:rPr lang="en" sz="2000" dirty="0"/>
              <a:t>yang telah diberikan oleh Kemdikbud Ristek.</a:t>
            </a:r>
            <a:endParaRPr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1" name="Google Shape;1681;p175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/>
          </a:p>
        </p:txBody>
      </p:sp>
      <p:sp>
        <p:nvSpPr>
          <p:cNvPr id="1682" name="Google Shape;1682;p175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Rapor Pendidikan untuk satuan pendidikan</a:t>
            </a:r>
            <a:endParaRPr/>
          </a:p>
        </p:txBody>
      </p:sp>
      <p:pic>
        <p:nvPicPr>
          <p:cNvPr id="1683" name="Google Shape;1683;p1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67" y="457200"/>
            <a:ext cx="121920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4" name="Google Shape;1684;p1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2934" y="601731"/>
            <a:ext cx="648567" cy="284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176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</a:t>
            </a:fld>
            <a:endParaRPr/>
          </a:p>
        </p:txBody>
      </p:sp>
      <p:sp>
        <p:nvSpPr>
          <p:cNvPr id="1690" name="Google Shape;1690;p176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8040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Tiap indikator akan memiliki nilai, standar setting, label, deskripsi pengertian dari label sehingga memudahkan pengguna untuk memaknai indikator tersebut</a:t>
            </a:r>
            <a:endParaRPr/>
          </a:p>
          <a:p>
            <a:endParaRPr/>
          </a:p>
        </p:txBody>
      </p:sp>
      <p:pic>
        <p:nvPicPr>
          <p:cNvPr id="1691" name="Google Shape;1691;p1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900" y="1137034"/>
            <a:ext cx="4916800" cy="3978133"/>
          </a:xfrm>
          <a:prstGeom prst="rect">
            <a:avLst/>
          </a:prstGeom>
          <a:noFill/>
          <a:ln>
            <a:noFill/>
          </a:ln>
        </p:spPr>
      </p:pic>
      <p:sp>
        <p:nvSpPr>
          <p:cNvPr id="1692" name="Google Shape;1692;p176"/>
          <p:cNvSpPr txBox="1"/>
          <p:nvPr/>
        </p:nvSpPr>
        <p:spPr>
          <a:xfrm>
            <a:off x="6115467" y="1321001"/>
            <a:ext cx="20200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000" dirty="0"/>
              <a:t>Indikator Level 1</a:t>
            </a:r>
            <a:endParaRPr sz="2000" dirty="0"/>
          </a:p>
        </p:txBody>
      </p:sp>
      <p:sp>
        <p:nvSpPr>
          <p:cNvPr id="1693" name="Google Shape;1693;p176"/>
          <p:cNvSpPr txBox="1"/>
          <p:nvPr/>
        </p:nvSpPr>
        <p:spPr>
          <a:xfrm>
            <a:off x="6115467" y="2104933"/>
            <a:ext cx="15232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000" dirty="0"/>
              <a:t>Label</a:t>
            </a:r>
            <a:r>
              <a:rPr lang="en" sz="2000" baseline="30000" dirty="0"/>
              <a:t>1</a:t>
            </a:r>
            <a:endParaRPr sz="2000" baseline="30000" dirty="0"/>
          </a:p>
        </p:txBody>
      </p:sp>
      <p:sp>
        <p:nvSpPr>
          <p:cNvPr id="1694" name="Google Shape;1694;p176"/>
          <p:cNvSpPr txBox="1"/>
          <p:nvPr/>
        </p:nvSpPr>
        <p:spPr>
          <a:xfrm>
            <a:off x="6115467" y="4310534"/>
            <a:ext cx="20200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000" dirty="0"/>
              <a:t>Deskripsi label</a:t>
            </a:r>
            <a:endParaRPr sz="2000" dirty="0"/>
          </a:p>
        </p:txBody>
      </p:sp>
      <p:sp>
        <p:nvSpPr>
          <p:cNvPr id="1695" name="Google Shape;1695;p176"/>
          <p:cNvSpPr txBox="1"/>
          <p:nvPr/>
        </p:nvSpPr>
        <p:spPr>
          <a:xfrm>
            <a:off x="6150017" y="3068201"/>
            <a:ext cx="33352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000" dirty="0"/>
              <a:t>Nilai indikator sekolah Anda</a:t>
            </a:r>
            <a:endParaRPr sz="2000" dirty="0"/>
          </a:p>
        </p:txBody>
      </p:sp>
      <p:sp>
        <p:nvSpPr>
          <p:cNvPr id="1696" name="Google Shape;1696;p176"/>
          <p:cNvSpPr txBox="1"/>
          <p:nvPr/>
        </p:nvSpPr>
        <p:spPr>
          <a:xfrm>
            <a:off x="6070667" y="2511968"/>
            <a:ext cx="36212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000" dirty="0"/>
              <a:t>Simbol warna standar seting</a:t>
            </a:r>
            <a:r>
              <a:rPr lang="en" sz="2000" baseline="30000" dirty="0"/>
              <a:t>2</a:t>
            </a:r>
            <a:endParaRPr sz="2000" baseline="30000" dirty="0"/>
          </a:p>
        </p:txBody>
      </p:sp>
      <p:sp>
        <p:nvSpPr>
          <p:cNvPr id="1697" name="Google Shape;1697;p176"/>
          <p:cNvSpPr txBox="1"/>
          <p:nvPr/>
        </p:nvSpPr>
        <p:spPr>
          <a:xfrm>
            <a:off x="6150033" y="3435701"/>
            <a:ext cx="43720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000" dirty="0"/>
              <a:t>Rata-rata nilai indikator sekolah setara</a:t>
            </a:r>
            <a:r>
              <a:rPr lang="en" sz="2000" baseline="30000" dirty="0"/>
              <a:t>3</a:t>
            </a:r>
            <a:r>
              <a:rPr lang="en" sz="2000" dirty="0"/>
              <a:t> di daerah Anda</a:t>
            </a:r>
            <a:endParaRPr sz="2000" dirty="0"/>
          </a:p>
        </p:txBody>
      </p:sp>
      <p:cxnSp>
        <p:nvCxnSpPr>
          <p:cNvPr id="1698" name="Google Shape;1698;p176"/>
          <p:cNvCxnSpPr>
            <a:endCxn id="1692" idx="1"/>
          </p:cNvCxnSpPr>
          <p:nvPr/>
        </p:nvCxnSpPr>
        <p:spPr>
          <a:xfrm>
            <a:off x="4431067" y="1597400"/>
            <a:ext cx="1684400" cy="58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99" name="Google Shape;1699;p176"/>
          <p:cNvCxnSpPr>
            <a:endCxn id="1693" idx="1"/>
          </p:cNvCxnSpPr>
          <p:nvPr/>
        </p:nvCxnSpPr>
        <p:spPr>
          <a:xfrm flipV="1">
            <a:off x="3695067" y="2381912"/>
            <a:ext cx="2420400" cy="10742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00" name="Google Shape;1700;p176"/>
          <p:cNvCxnSpPr>
            <a:endCxn id="1696" idx="1"/>
          </p:cNvCxnSpPr>
          <p:nvPr/>
        </p:nvCxnSpPr>
        <p:spPr>
          <a:xfrm>
            <a:off x="3726667" y="2521167"/>
            <a:ext cx="2344000" cy="26778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01" name="Google Shape;1701;p176"/>
          <p:cNvCxnSpPr/>
          <p:nvPr/>
        </p:nvCxnSpPr>
        <p:spPr>
          <a:xfrm rot="10800000" flipH="1">
            <a:off x="5057400" y="3335100"/>
            <a:ext cx="1190000" cy="15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02" name="Google Shape;1702;p176"/>
          <p:cNvCxnSpPr>
            <a:endCxn id="1697" idx="1"/>
          </p:cNvCxnSpPr>
          <p:nvPr/>
        </p:nvCxnSpPr>
        <p:spPr>
          <a:xfrm>
            <a:off x="4947633" y="3695300"/>
            <a:ext cx="1202400" cy="171268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03" name="Google Shape;1703;p176"/>
          <p:cNvCxnSpPr>
            <a:endCxn id="1694" idx="1"/>
          </p:cNvCxnSpPr>
          <p:nvPr/>
        </p:nvCxnSpPr>
        <p:spPr>
          <a:xfrm>
            <a:off x="5261067" y="4571734"/>
            <a:ext cx="854400" cy="1577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04" name="Google Shape;1704;p176"/>
          <p:cNvSpPr txBox="1"/>
          <p:nvPr/>
        </p:nvSpPr>
        <p:spPr>
          <a:xfrm>
            <a:off x="672900" y="5053667"/>
            <a:ext cx="11305200" cy="1312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733" baseline="30000"/>
              <a:t>1</a:t>
            </a:r>
            <a:r>
              <a:rPr lang="en" sz="1733"/>
              <a:t>label berbeda untuk tiap indikator, disesuaikan dengan karakteristiknya</a:t>
            </a:r>
            <a:endParaRPr sz="1733"/>
          </a:p>
          <a:p>
            <a:r>
              <a:rPr lang="en" sz="1733" baseline="30000"/>
              <a:t>2</a:t>
            </a:r>
            <a:r>
              <a:rPr lang="en" sz="1733"/>
              <a:t>standar seting terdiri dari 3 tingkat, hijau: baik, kuning: cukup, merah: kurang</a:t>
            </a:r>
            <a:endParaRPr sz="1733"/>
          </a:p>
          <a:p>
            <a:r>
              <a:rPr lang="en" sz="1733" baseline="30000"/>
              <a:t>3</a:t>
            </a:r>
            <a:r>
              <a:rPr lang="en" sz="1733"/>
              <a:t>sekolah setara; sekolah dengan karakteristik lokasi dan kondisi sosial ekonomi murid yang serupa dengan sekolah Anda</a:t>
            </a:r>
            <a:endParaRPr sz="1733"/>
          </a:p>
          <a:p>
            <a:endParaRPr sz="1733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Google Shape;1709;p177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</a:t>
            </a:fld>
            <a:endParaRPr/>
          </a:p>
        </p:txBody>
      </p:sp>
      <p:sp>
        <p:nvSpPr>
          <p:cNvPr id="1710" name="Google Shape;1710;p177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678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Ringkasan eksekutif akan tampil pertama kali untuk memperlihatkan secara umum mutu hasil belajar rata-rata peserta didik... </a:t>
            </a:r>
            <a:endParaRPr/>
          </a:p>
        </p:txBody>
      </p:sp>
      <p:pic>
        <p:nvPicPr>
          <p:cNvPr id="1711" name="Google Shape;1711;p1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2127" y="6055501"/>
            <a:ext cx="5903805" cy="232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2" name="Google Shape;1712;p1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1267" y="678801"/>
            <a:ext cx="10062389" cy="5862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7" name="Google Shape;1717;p178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/>
          </a:p>
        </p:txBody>
      </p:sp>
      <p:sp>
        <p:nvSpPr>
          <p:cNvPr id="1718" name="Google Shape;1718;p17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...iklim keamanan dan inklusivitas...</a:t>
            </a:r>
            <a:endParaRPr/>
          </a:p>
        </p:txBody>
      </p:sp>
      <p:pic>
        <p:nvPicPr>
          <p:cNvPr id="1719" name="Google Shape;1719;p1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967303"/>
            <a:ext cx="12192001" cy="4015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p179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7</a:t>
            </a:fld>
            <a:endParaRPr/>
          </a:p>
        </p:txBody>
      </p:sp>
      <p:sp>
        <p:nvSpPr>
          <p:cNvPr id="1725" name="Google Shape;1725;p17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...dan gambaran kompetensi GTK di satuan pendidikan</a:t>
            </a:r>
            <a:endParaRPr/>
          </a:p>
        </p:txBody>
      </p:sp>
      <p:pic>
        <p:nvPicPr>
          <p:cNvPr id="1726" name="Google Shape;1726;p1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442861"/>
            <a:ext cx="12192001" cy="59722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" name="Google Shape;1731;p180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8</a:t>
            </a:fld>
            <a:endParaRPr/>
          </a:p>
        </p:txBody>
      </p:sp>
      <p:sp>
        <p:nvSpPr>
          <p:cNvPr id="1732" name="Google Shape;1732;p180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8036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ts val="1100"/>
            </a:pPr>
            <a:r>
              <a:rPr lang="en"/>
              <a:t>Analisa tiap indikator dari masing masing kerangka penilaian dapat ditelusuri lebih rinci dengan mengeksplorasi masing-masing indikator di tiap dimensi</a:t>
            </a:r>
            <a:endParaRPr/>
          </a:p>
          <a:p>
            <a:endParaRPr/>
          </a:p>
        </p:txBody>
      </p:sp>
      <p:pic>
        <p:nvPicPr>
          <p:cNvPr id="1733" name="Google Shape;1733;p1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1054" y="1016081"/>
            <a:ext cx="9489891" cy="564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" name="Google Shape;1738;p181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9</a:t>
            </a:fld>
            <a:endParaRPr/>
          </a:p>
        </p:txBody>
      </p:sp>
      <p:sp>
        <p:nvSpPr>
          <p:cNvPr id="1739" name="Google Shape;1739;p18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Berikut adalah tampilan indikator level 1 dari mutu hasil belajar murid</a:t>
            </a:r>
            <a:endParaRPr/>
          </a:p>
        </p:txBody>
      </p:sp>
      <p:pic>
        <p:nvPicPr>
          <p:cNvPr id="1740" name="Google Shape;1740;p1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587" y="641247"/>
            <a:ext cx="10852825" cy="6022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" name="Google Shape;1745;p182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10</a:t>
            </a:fld>
            <a:endParaRPr/>
          </a:p>
        </p:txBody>
      </p:sp>
      <p:sp>
        <p:nvSpPr>
          <p:cNvPr id="1746" name="Google Shape;1746;p18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324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Nilai indikator sekolah Anda dapat dibandingkan dengan rata-rata nilai sekolah setara, nasional, dan daerah</a:t>
            </a:r>
            <a:endParaRPr/>
          </a:p>
        </p:txBody>
      </p:sp>
      <p:pic>
        <p:nvPicPr>
          <p:cNvPr id="1747" name="Google Shape;1747;p1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7116" y="961247"/>
            <a:ext cx="7817767" cy="5702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2" name="Google Shape;1752;p183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11</a:t>
            </a:fld>
            <a:endParaRPr/>
          </a:p>
        </p:txBody>
      </p:sp>
      <p:sp>
        <p:nvSpPr>
          <p:cNvPr id="1753" name="Google Shape;1753;p18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Berikut adalah tampilan indikator level 1 dari iklim keamanan dan inklusivitas</a:t>
            </a:r>
            <a:endParaRPr/>
          </a:p>
          <a:p>
            <a:endParaRPr/>
          </a:p>
        </p:txBody>
      </p:sp>
      <p:pic>
        <p:nvPicPr>
          <p:cNvPr id="1754" name="Google Shape;1754;p1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551" y="772879"/>
            <a:ext cx="7618897" cy="6014401"/>
          </a:xfrm>
          <a:prstGeom prst="rect">
            <a:avLst/>
          </a:prstGeom>
          <a:noFill/>
          <a:ln>
            <a:noFill/>
          </a:ln>
        </p:spPr>
      </p:pic>
      <p:sp>
        <p:nvSpPr>
          <p:cNvPr id="1755" name="Google Shape;1755;p183"/>
          <p:cNvSpPr/>
          <p:nvPr/>
        </p:nvSpPr>
        <p:spPr>
          <a:xfrm>
            <a:off x="4525033" y="2661800"/>
            <a:ext cx="1503200" cy="246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756" name="Google Shape;1756;p183"/>
          <p:cNvSpPr/>
          <p:nvPr/>
        </p:nvSpPr>
        <p:spPr>
          <a:xfrm>
            <a:off x="7358700" y="2661800"/>
            <a:ext cx="1503200" cy="246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p184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12</a:t>
            </a:fld>
            <a:endParaRPr/>
          </a:p>
        </p:txBody>
      </p:sp>
      <p:sp>
        <p:nvSpPr>
          <p:cNvPr id="1762" name="Google Shape;1762;p184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Berikut tampilan indikator untuk kualitas pengajaran</a:t>
            </a:r>
            <a:endParaRPr/>
          </a:p>
        </p:txBody>
      </p:sp>
      <p:pic>
        <p:nvPicPr>
          <p:cNvPr id="1763" name="Google Shape;1763;p1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300" y="635585"/>
            <a:ext cx="5782400" cy="4627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4" name="Google Shape;1764;p1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9700" y="937333"/>
            <a:ext cx="6179968" cy="444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5" name="Google Shape;1765;p184"/>
          <p:cNvSpPr/>
          <p:nvPr/>
        </p:nvSpPr>
        <p:spPr>
          <a:xfrm>
            <a:off x="986433" y="1784967"/>
            <a:ext cx="1503200" cy="246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766" name="Google Shape;1766;p184"/>
          <p:cNvSpPr/>
          <p:nvPr/>
        </p:nvSpPr>
        <p:spPr>
          <a:xfrm>
            <a:off x="3820100" y="1784967"/>
            <a:ext cx="1503200" cy="246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767" name="Google Shape;1767;p184"/>
          <p:cNvSpPr/>
          <p:nvPr/>
        </p:nvSpPr>
        <p:spPr>
          <a:xfrm>
            <a:off x="986433" y="3710133"/>
            <a:ext cx="1503200" cy="246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768" name="Google Shape;1768;p184"/>
          <p:cNvSpPr/>
          <p:nvPr/>
        </p:nvSpPr>
        <p:spPr>
          <a:xfrm>
            <a:off x="3725467" y="3710133"/>
            <a:ext cx="1503200" cy="246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3" name="Google Shape;1773;p185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13</a:t>
            </a:fld>
            <a:endParaRPr/>
          </a:p>
        </p:txBody>
      </p:sp>
      <p:sp>
        <p:nvSpPr>
          <p:cNvPr id="1774" name="Google Shape;1774;p185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Berikut tampilan indikator untuk kompetensi dan kinerja GTK 1/2</a:t>
            </a:r>
            <a:endParaRPr/>
          </a:p>
        </p:txBody>
      </p:sp>
      <p:pic>
        <p:nvPicPr>
          <p:cNvPr id="1775" name="Google Shape;1775;p1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0295" y="772880"/>
            <a:ext cx="8771409" cy="60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p186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14</a:t>
            </a:fld>
            <a:endParaRPr/>
          </a:p>
        </p:txBody>
      </p:sp>
      <p:sp>
        <p:nvSpPr>
          <p:cNvPr id="1781" name="Google Shape;1781;p186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Berikut tampilan indikator untuk kompetensi dan kinerja GTK 2/2</a:t>
            </a:r>
            <a:endParaRPr/>
          </a:p>
        </p:txBody>
      </p:sp>
      <p:pic>
        <p:nvPicPr>
          <p:cNvPr id="1782" name="Google Shape;1782;p1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4685" y="649680"/>
            <a:ext cx="7662629" cy="60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7" name="Google Shape;1787;p187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15</a:t>
            </a:fld>
            <a:endParaRPr/>
          </a:p>
        </p:txBody>
      </p:sp>
      <p:sp>
        <p:nvSpPr>
          <p:cNvPr id="1788" name="Google Shape;1788;p187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Berikut tampilan indikator untuk pengelolaan sekolah</a:t>
            </a:r>
            <a:endParaRPr/>
          </a:p>
        </p:txBody>
      </p:sp>
      <p:pic>
        <p:nvPicPr>
          <p:cNvPr id="1789" name="Google Shape;1789;p1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2722" y="772880"/>
            <a:ext cx="7706555" cy="60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Google Shape;1794;p188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16</a:t>
            </a:fld>
            <a:endParaRPr/>
          </a:p>
        </p:txBody>
      </p:sp>
      <p:sp>
        <p:nvSpPr>
          <p:cNvPr id="1795" name="Google Shape;1795;p18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Rapor Pendidikan untuk pemerintah daerah</a:t>
            </a:r>
            <a:endParaRPr/>
          </a:p>
        </p:txBody>
      </p:sp>
      <p:pic>
        <p:nvPicPr>
          <p:cNvPr id="1796" name="Google Shape;1796;p1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20480"/>
            <a:ext cx="121920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7" name="Google Shape;1797;p1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2934" y="601731"/>
            <a:ext cx="648567" cy="284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" name="Google Shape;1802;p189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17</a:t>
            </a:fld>
            <a:endParaRPr/>
          </a:p>
        </p:txBody>
      </p:sp>
      <p:sp>
        <p:nvSpPr>
          <p:cNvPr id="1803" name="Google Shape;1803;p18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8036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Di awal laman, pemerintah daerah dapat memilih profil pendidikan sesuai dengan jenjangnya</a:t>
            </a:r>
            <a:endParaRPr/>
          </a:p>
        </p:txBody>
      </p:sp>
      <p:pic>
        <p:nvPicPr>
          <p:cNvPr id="1804" name="Google Shape;1804;p1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" y="1095400"/>
            <a:ext cx="11785600" cy="4916805"/>
          </a:xfrm>
          <a:prstGeom prst="rect">
            <a:avLst/>
          </a:prstGeom>
          <a:noFill/>
          <a:ln>
            <a:noFill/>
          </a:ln>
        </p:spPr>
      </p:pic>
      <p:sp>
        <p:nvSpPr>
          <p:cNvPr id="1805" name="Google Shape;1805;p189"/>
          <p:cNvSpPr/>
          <p:nvPr/>
        </p:nvSpPr>
        <p:spPr>
          <a:xfrm>
            <a:off x="484733" y="4738267"/>
            <a:ext cx="2549600" cy="374000"/>
          </a:xfrm>
          <a:prstGeom prst="roundRect">
            <a:avLst>
              <a:gd name="adj" fmla="val 1666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600">
                <a:solidFill>
                  <a:schemeClr val="lt1"/>
                </a:solidFill>
              </a:rPr>
              <a:t>PAUD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1806" name="Google Shape;1806;p189"/>
          <p:cNvSpPr/>
          <p:nvPr/>
        </p:nvSpPr>
        <p:spPr>
          <a:xfrm>
            <a:off x="484900" y="5218567"/>
            <a:ext cx="2549600" cy="374000"/>
          </a:xfrm>
          <a:prstGeom prst="roundRect">
            <a:avLst>
              <a:gd name="adj" fmla="val 1666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600">
                <a:solidFill>
                  <a:schemeClr val="lt1"/>
                </a:solidFill>
              </a:rPr>
              <a:t>SD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1807" name="Google Shape;1807;p189"/>
          <p:cNvSpPr/>
          <p:nvPr/>
        </p:nvSpPr>
        <p:spPr>
          <a:xfrm>
            <a:off x="484733" y="5698867"/>
            <a:ext cx="2549600" cy="374000"/>
          </a:xfrm>
          <a:prstGeom prst="roundRect">
            <a:avLst>
              <a:gd name="adj" fmla="val 1666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600">
                <a:solidFill>
                  <a:schemeClr val="lt1"/>
                </a:solidFill>
              </a:rPr>
              <a:t>SMP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1808" name="Google Shape;1808;p189"/>
          <p:cNvSpPr/>
          <p:nvPr/>
        </p:nvSpPr>
        <p:spPr>
          <a:xfrm>
            <a:off x="3057167" y="5218567"/>
            <a:ext cx="2761600" cy="480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600">
                <a:solidFill>
                  <a:schemeClr val="lt1"/>
                </a:solidFill>
              </a:rPr>
              <a:t>PAUD</a:t>
            </a:r>
            <a:endParaRPr sz="1600">
              <a:solidFill>
                <a:schemeClr val="lt1"/>
              </a:solidFill>
            </a:endParaRPr>
          </a:p>
        </p:txBody>
      </p:sp>
      <p:pic>
        <p:nvPicPr>
          <p:cNvPr id="1809" name="Google Shape;1809;p1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95667" y="1095405"/>
            <a:ext cx="2761600" cy="524196"/>
          </a:xfrm>
          <a:prstGeom prst="rect">
            <a:avLst/>
          </a:prstGeom>
          <a:noFill/>
          <a:ln>
            <a:noFill/>
          </a:ln>
        </p:spPr>
      </p:pic>
      <p:sp>
        <p:nvSpPr>
          <p:cNvPr id="1810" name="Google Shape;1810;p189"/>
          <p:cNvSpPr/>
          <p:nvPr/>
        </p:nvSpPr>
        <p:spPr>
          <a:xfrm>
            <a:off x="3163167" y="4738267"/>
            <a:ext cx="2549600" cy="374000"/>
          </a:xfrm>
          <a:prstGeom prst="roundRect">
            <a:avLst>
              <a:gd name="adj" fmla="val 1666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600">
                <a:solidFill>
                  <a:schemeClr val="lt1"/>
                </a:solidFill>
              </a:rPr>
              <a:t>SMA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1811" name="Google Shape;1811;p189"/>
          <p:cNvSpPr/>
          <p:nvPr/>
        </p:nvSpPr>
        <p:spPr>
          <a:xfrm>
            <a:off x="3163167" y="5218567"/>
            <a:ext cx="2549600" cy="374000"/>
          </a:xfrm>
          <a:prstGeom prst="roundRect">
            <a:avLst>
              <a:gd name="adj" fmla="val 1666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600">
                <a:solidFill>
                  <a:schemeClr val="lt1"/>
                </a:solidFill>
              </a:rPr>
              <a:t>SMK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1812" name="Google Shape;1812;p189"/>
          <p:cNvSpPr/>
          <p:nvPr/>
        </p:nvSpPr>
        <p:spPr>
          <a:xfrm>
            <a:off x="3163167" y="5698867"/>
            <a:ext cx="2549600" cy="374000"/>
          </a:xfrm>
          <a:prstGeom prst="roundRect">
            <a:avLst>
              <a:gd name="adj" fmla="val 1666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600">
                <a:solidFill>
                  <a:schemeClr val="lt1"/>
                </a:solidFill>
              </a:rPr>
              <a:t>SLB</a:t>
            </a:r>
            <a:endParaRPr sz="1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7" name="Google Shape;1817;p190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18</a:t>
            </a:fld>
            <a:endParaRPr/>
          </a:p>
        </p:txBody>
      </p:sp>
      <p:sp>
        <p:nvSpPr>
          <p:cNvPr id="1818" name="Google Shape;1818;p190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20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Ringkasan eksekutif akan tampil pertama kali untuk memperlihatkan secara umum nilai partisipasi murid... </a:t>
            </a:r>
            <a:endParaRPr/>
          </a:p>
          <a:p>
            <a:endParaRPr/>
          </a:p>
        </p:txBody>
      </p:sp>
      <p:pic>
        <p:nvPicPr>
          <p:cNvPr id="1819" name="Google Shape;1819;p1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198" y="1063074"/>
            <a:ext cx="11785603" cy="3183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91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19</a:t>
            </a:fld>
            <a:endParaRPr/>
          </a:p>
        </p:txBody>
      </p:sp>
      <p:sp>
        <p:nvSpPr>
          <p:cNvPr id="1825" name="Google Shape;1825;p19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...mutu dan relevansi hasil belajar murid dan pemerataanya...</a:t>
            </a:r>
            <a:endParaRPr/>
          </a:p>
        </p:txBody>
      </p:sp>
      <p:pic>
        <p:nvPicPr>
          <p:cNvPr id="1826" name="Google Shape;1826;p1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3000" y="948713"/>
            <a:ext cx="9325999" cy="5838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Google Shape;1831;p192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20</a:t>
            </a:fld>
            <a:endParaRPr/>
          </a:p>
        </p:txBody>
      </p:sp>
      <p:sp>
        <p:nvSpPr>
          <p:cNvPr id="1832" name="Google Shape;1832;p19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...iklim keamanan dan inklusivitas rata-rata di jenjang sekolah tertentu...</a:t>
            </a:r>
            <a:endParaRPr/>
          </a:p>
        </p:txBody>
      </p:sp>
      <p:pic>
        <p:nvPicPr>
          <p:cNvPr id="1833" name="Google Shape;1833;p1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5750" y="1007230"/>
            <a:ext cx="9080500" cy="538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p193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21</a:t>
            </a:fld>
            <a:endParaRPr/>
          </a:p>
        </p:txBody>
      </p:sp>
      <p:sp>
        <p:nvSpPr>
          <p:cNvPr id="1839" name="Google Shape;1839;p19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...pemerataan fasilitas dan kebersihan rata-rata di jenjang sekolah tertentu...</a:t>
            </a:r>
            <a:endParaRPr/>
          </a:p>
        </p:txBody>
      </p:sp>
      <p:pic>
        <p:nvPicPr>
          <p:cNvPr id="1840" name="Google Shape;1840;p1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967" y="895249"/>
            <a:ext cx="10556065" cy="54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" name="Google Shape;1845;p194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22</a:t>
            </a:fld>
            <a:endParaRPr/>
          </a:p>
        </p:txBody>
      </p:sp>
      <p:sp>
        <p:nvSpPr>
          <p:cNvPr id="1846" name="Google Shape;1846;p194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...dan gambaran kompetensi Guru dan Tenaga Kependidikan di suatu jenjang</a:t>
            </a:r>
            <a:endParaRPr/>
          </a:p>
        </p:txBody>
      </p:sp>
      <p:pic>
        <p:nvPicPr>
          <p:cNvPr id="1847" name="Google Shape;1847;p1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812" y="728215"/>
            <a:ext cx="10588467" cy="5812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2" name="Google Shape;1852;p195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23</a:t>
            </a:fld>
            <a:endParaRPr/>
          </a:p>
        </p:txBody>
      </p:sp>
      <p:sp>
        <p:nvSpPr>
          <p:cNvPr id="1853" name="Google Shape;1853;p195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Berikut tampilan ringkasan eksekutif rapor pendidikan kabupaten/kota</a:t>
            </a:r>
            <a:endParaRPr/>
          </a:p>
          <a:p>
            <a:endParaRPr/>
          </a:p>
        </p:txBody>
      </p:sp>
      <p:pic>
        <p:nvPicPr>
          <p:cNvPr id="1854" name="Google Shape;1854;p1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199" y="989376"/>
            <a:ext cx="11785601" cy="4412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p196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24</a:t>
            </a:fld>
            <a:endParaRPr/>
          </a:p>
        </p:txBody>
      </p:sp>
      <p:sp>
        <p:nvSpPr>
          <p:cNvPr id="1860" name="Google Shape;1860;p196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...tampilan mutu dan relevansi hasil belajar murid kabupaten/kota</a:t>
            </a:r>
            <a:endParaRPr/>
          </a:p>
        </p:txBody>
      </p:sp>
      <p:pic>
        <p:nvPicPr>
          <p:cNvPr id="1861" name="Google Shape;1861;p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4684" y="807306"/>
            <a:ext cx="10462632" cy="5363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Google Shape;1866;p197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25</a:t>
            </a:fld>
            <a:endParaRPr/>
          </a:p>
        </p:txBody>
      </p:sp>
      <p:sp>
        <p:nvSpPr>
          <p:cNvPr id="1867" name="Google Shape;1867;p197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Indikator dalam Rapor Pendidikan dapat diunduh dalam format Excel</a:t>
            </a:r>
            <a:endParaRPr/>
          </a:p>
        </p:txBody>
      </p:sp>
      <p:pic>
        <p:nvPicPr>
          <p:cNvPr id="1868" name="Google Shape;1868;p1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05523"/>
            <a:ext cx="12192000" cy="5835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" name="Google Shape;1873;p198"/>
          <p:cNvSpPr txBox="1">
            <a:spLocks noGrp="1"/>
          </p:cNvSpPr>
          <p:nvPr>
            <p:ph type="sldNum" idx="12"/>
          </p:nvPr>
        </p:nvSpPr>
        <p:spPr>
          <a:xfrm>
            <a:off x="11357279" y="6540880"/>
            <a:ext cx="792400" cy="246400"/>
          </a:xfrm>
          <a:prstGeom prst="rect">
            <a:avLst/>
          </a:prstGeom>
        </p:spPr>
        <p:txBody>
          <a:bodyPr spcFirstLastPara="1" vert="horz" wrap="square" lIns="68567" tIns="34267" rIns="68567" bIns="34267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26</a:t>
            </a:fld>
            <a:endParaRPr/>
          </a:p>
        </p:txBody>
      </p:sp>
      <p:sp>
        <p:nvSpPr>
          <p:cNvPr id="1874" name="Google Shape;1874;p19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437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Berikut format hasil unduhan Rapor Pendidikan</a:t>
            </a:r>
            <a:endParaRPr/>
          </a:p>
        </p:txBody>
      </p:sp>
      <p:graphicFrame>
        <p:nvGraphicFramePr>
          <p:cNvPr id="1875" name="Google Shape;1875;p198"/>
          <p:cNvGraphicFramePr/>
          <p:nvPr>
            <p:extLst>
              <p:ext uri="{D42A27DB-BD31-4B8C-83A1-F6EECF244321}">
                <p14:modId xmlns:p14="http://schemas.microsoft.com/office/powerpoint/2010/main" val="408378168"/>
              </p:ext>
            </p:extLst>
          </p:nvPr>
        </p:nvGraphicFramePr>
        <p:xfrm>
          <a:off x="187600" y="990700"/>
          <a:ext cx="11816800" cy="48766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09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9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0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3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711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232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7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34108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</a:rPr>
                        <a:t>Nomor</a:t>
                      </a:r>
                      <a:endParaRPr sz="2000">
                        <a:solidFill>
                          <a:schemeClr val="lt1"/>
                        </a:solidFill>
                      </a:endParaRPr>
                    </a:p>
                  </a:txBody>
                  <a:tcPr marL="121900" marR="121900" marT="121900" marB="121900" anchor="ctr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</a:rPr>
                        <a:t>Indikator</a:t>
                      </a:r>
                      <a:endParaRPr sz="2000">
                        <a:solidFill>
                          <a:schemeClr val="lt1"/>
                        </a:solidFill>
                      </a:endParaRPr>
                    </a:p>
                  </a:txBody>
                  <a:tcPr marL="121900" marR="121900" marT="121900" marB="121900" anchor="ctr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</a:rPr>
                        <a:t>Label</a:t>
                      </a:r>
                      <a:endParaRPr sz="2000">
                        <a:solidFill>
                          <a:schemeClr val="lt1"/>
                        </a:solidFill>
                      </a:endParaRPr>
                    </a:p>
                  </a:txBody>
                  <a:tcPr marL="121900" marR="121900" marT="121900" marB="121900" anchor="ctr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</a:rPr>
                        <a:t>Tahun Data</a:t>
                      </a:r>
                      <a:endParaRPr sz="2000">
                        <a:solidFill>
                          <a:schemeClr val="lt1"/>
                        </a:solidFill>
                      </a:endParaRPr>
                    </a:p>
                  </a:txBody>
                  <a:tcPr marL="121900" marR="121900" marT="121900" marB="121900" anchor="ctr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</a:rPr>
                        <a:t>Nilai sekolah Anda</a:t>
                      </a:r>
                      <a:endParaRPr sz="2000">
                        <a:solidFill>
                          <a:schemeClr val="lt1"/>
                        </a:solidFill>
                      </a:endParaRPr>
                    </a:p>
                  </a:txBody>
                  <a:tcPr marL="121900" marR="121900" marT="121900" marB="121900" anchor="ctr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</a:rPr>
                        <a:t>Nilai sekolah setara</a:t>
                      </a:r>
                      <a:endParaRPr sz="2000">
                        <a:solidFill>
                          <a:schemeClr val="lt1"/>
                        </a:solidFill>
                      </a:endParaRPr>
                    </a:p>
                  </a:txBody>
                  <a:tcPr marL="121900" marR="121900" marT="121900" marB="121900" anchor="ctr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</a:rPr>
                        <a:t>Nilai daerah</a:t>
                      </a:r>
                      <a:endParaRPr sz="2000">
                        <a:solidFill>
                          <a:schemeClr val="lt1"/>
                        </a:solidFill>
                      </a:endParaRPr>
                    </a:p>
                  </a:txBody>
                  <a:tcPr marL="121900" marR="121900" marT="121900" marB="121900" anchor="ctr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</a:rPr>
                        <a:t>Nilai nasional</a:t>
                      </a:r>
                      <a:endParaRPr sz="2000">
                        <a:solidFill>
                          <a:schemeClr val="lt1"/>
                        </a:solidFill>
                      </a:endParaRPr>
                    </a:p>
                  </a:txBody>
                  <a:tcPr marL="121900" marR="121900" marT="121900" marB="121900" anchor="ctr">
                    <a:solidFill>
                      <a:srgbClr val="0737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3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A.1</a:t>
                      </a: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Kemampuan Literasi</a:t>
                      </a: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Baik</a:t>
                      </a: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2021</a:t>
                      </a: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75</a:t>
                      </a: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70</a:t>
                      </a: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80</a:t>
                      </a: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85</a:t>
                      </a:r>
                      <a:endParaRPr sz="200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A.1.1</a:t>
                      </a: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53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A.1.1.1</a:t>
                      </a: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53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A.1.1.2</a:t>
                      </a: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SzPts val="1350"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16" name="Google Shape;4116;p322"/>
          <p:cNvPicPr preferRelativeResize="0"/>
          <p:nvPr/>
        </p:nvPicPr>
        <p:blipFill rotWithShape="1">
          <a:blip r:embed="rId3">
            <a:alphaModFix amt="51000"/>
          </a:blip>
          <a:srcRect t="3427" b="3417"/>
          <a:stretch/>
        </p:blipFill>
        <p:spPr>
          <a:xfrm>
            <a:off x="270" y="0"/>
            <a:ext cx="1219172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7" name="Google Shape;4117;p322"/>
          <p:cNvSpPr txBox="1"/>
          <p:nvPr/>
        </p:nvSpPr>
        <p:spPr>
          <a:xfrm>
            <a:off x="6842871" y="2956163"/>
            <a:ext cx="4274800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SzPts val="3600"/>
            </a:pPr>
            <a:r>
              <a:rPr lang="en" sz="4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Terima kasih</a:t>
            </a:r>
            <a:endParaRPr sz="4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8" name="Google Shape;4118;p322"/>
          <p:cNvSpPr txBox="1">
            <a:spLocks noGrp="1"/>
          </p:cNvSpPr>
          <p:nvPr>
            <p:ph type="sldNum" idx="4294967295"/>
          </p:nvPr>
        </p:nvSpPr>
        <p:spPr>
          <a:xfrm>
            <a:off x="11687571" y="-67667"/>
            <a:ext cx="453200" cy="52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buSzPts val="800"/>
            </a:pPr>
            <a:fld id="{00000000-1234-1234-1234-123412341234}" type="slidenum">
              <a:rPr lang="en"/>
              <a:pPr>
                <a:buSzPts val="800"/>
              </a:pPr>
              <a:t>27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464</Words>
  <Application>Microsoft Office PowerPoint</Application>
  <PresentationFormat>Widescreen</PresentationFormat>
  <Paragraphs>94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Dashboard profil dan rapor pendidikan dapat diakses melalui situs web</vt:lpstr>
      <vt:lpstr>Rapor Pendidikan untuk satuan pendidikan</vt:lpstr>
      <vt:lpstr>Tiap indikator akan memiliki nilai, standar setting, label, deskripsi pengertian dari label sehingga memudahkan pengguna untuk memaknai indikator tersebut </vt:lpstr>
      <vt:lpstr>Ringkasan eksekutif akan tampil pertama kali untuk memperlihatkan secara umum mutu hasil belajar rata-rata peserta didik... </vt:lpstr>
      <vt:lpstr>...iklim keamanan dan inklusivitas...</vt:lpstr>
      <vt:lpstr>...dan gambaran kompetensi GTK di satuan pendidikan</vt:lpstr>
      <vt:lpstr>Analisa tiap indikator dari masing masing kerangka penilaian dapat ditelusuri lebih rinci dengan mengeksplorasi masing-masing indikator di tiap dimensi </vt:lpstr>
      <vt:lpstr>Berikut adalah tampilan indikator level 1 dari mutu hasil belajar murid</vt:lpstr>
      <vt:lpstr>Nilai indikator sekolah Anda dapat dibandingkan dengan rata-rata nilai sekolah setara, nasional, dan daerah</vt:lpstr>
      <vt:lpstr>Berikut adalah tampilan indikator level 1 dari iklim keamanan dan inklusivitas </vt:lpstr>
      <vt:lpstr>Berikut tampilan indikator untuk kualitas pengajaran</vt:lpstr>
      <vt:lpstr>Berikut tampilan indikator untuk kompetensi dan kinerja GTK 1/2</vt:lpstr>
      <vt:lpstr>Berikut tampilan indikator untuk kompetensi dan kinerja GTK 2/2</vt:lpstr>
      <vt:lpstr>Berikut tampilan indikator untuk pengelolaan sekolah</vt:lpstr>
      <vt:lpstr>Rapor Pendidikan untuk pemerintah daerah</vt:lpstr>
      <vt:lpstr>Di awal laman, pemerintah daerah dapat memilih profil pendidikan sesuai dengan jenjangnya</vt:lpstr>
      <vt:lpstr>Ringkasan eksekutif akan tampil pertama kali untuk memperlihatkan secara umum nilai partisipasi murid...  </vt:lpstr>
      <vt:lpstr>...mutu dan relevansi hasil belajar murid dan pemerataanya...</vt:lpstr>
      <vt:lpstr>...iklim keamanan dan inklusivitas rata-rata di jenjang sekolah tertentu...</vt:lpstr>
      <vt:lpstr>...pemerataan fasilitas dan kebersihan rata-rata di jenjang sekolah tertentu...</vt:lpstr>
      <vt:lpstr>...dan gambaran kompetensi Guru dan Tenaga Kependidikan di suatu jenjang</vt:lpstr>
      <vt:lpstr>Berikut tampilan ringkasan eksekutif rapor pendidikan kabupaten/kota </vt:lpstr>
      <vt:lpstr>...tampilan mutu dan relevansi hasil belajar murid kabupaten/kota</vt:lpstr>
      <vt:lpstr>Indikator dalam Rapor Pendidikan dapat diunduh dalam format Excel</vt:lpstr>
      <vt:lpstr>Berikut format hasil unduhan Rapor Pendidikan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Karina Manuaba</dc:creator>
  <cp:lastModifiedBy>Karina Manuaba</cp:lastModifiedBy>
  <cp:revision>1</cp:revision>
  <dcterms:created xsi:type="dcterms:W3CDTF">2022-01-24T08:53:15Z</dcterms:created>
  <dcterms:modified xsi:type="dcterms:W3CDTF">2022-01-24T08:58:20Z</dcterms:modified>
</cp:coreProperties>
</file>