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7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48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201C4-72A8-4CD7-A503-B1A229BD72C2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61A93B-1073-4C94-A1F5-1FCAAFB41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447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102b84e124e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18" name="Google Shape;718;g102b84e124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g102b84e124e_1_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7" name="Google Shape;1347;g102b84e124e_1_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g102b84e124e_1_7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7" name="Google Shape;1367;g102b84e124e_1_7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g102b84e124e_1_7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5" name="Google Shape;1385;g102b84e124e_1_7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g102b84e124e_1_7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9" name="Google Shape;1409;g102b84e124e_1_7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g102b84e124e_1_7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9" name="Google Shape;1419;g102b84e124e_1_7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g102b84e124e_1_7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3" name="Google Shape;1433;g102b84e124e_1_7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g102b84e124e_1_8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8" name="Google Shape;1448;g102b84e124e_1_8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g102b84e124e_1_8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5" name="Google Shape;1455;g102b84e124e_1_8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1487;g102b84e124e_1_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8" name="Google Shape;1488;g102b84e124e_1_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g102b84e124e_1_8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5" name="Google Shape;1495;g102b84e124e_1_8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g102b84e124e_1_8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1" name="Google Shape;1511;g102b84e124e_1_8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g102b84e124e_1_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7" name="Google Shape;1527;g102b84e124e_1_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g102b84e124e_1_8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4" name="Google Shape;1534;g102b84e124e_1_8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102b84e124e_1_8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102b84e124e_1_8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g102b84e124e_1_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Google Shape;1551;g102b84e124e_1_9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9" name="Google Shape;1559;g102b84e124e_1_9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0" name="Google Shape;1560;g102b84e124e_1_9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g102b84e124e_1_9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4" name="Google Shape;1574;g102b84e124e_1_9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g102b84e124e_1_9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0" name="Google Shape;1590;g102b84e124e_1_9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g102b84e124e_1_9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7" name="Google Shape;1597;g102b84e124e_1_9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g102b84e124e_1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4" name="Google Shape;1604;g102b84e124e_1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Google Shape;1610;g102b84e124e_1_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1" name="Google Shape;1611;g102b84e124e_1_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g102b84e124e_1_9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5" name="Google Shape;1625;g102b84e124e_1_9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2" name="Google Shape;41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13" name="Google Shape;4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71858-CA9C-425B-9322-25AC3629F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09FFBC-0E56-4BBF-9381-E826389C8E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323A1-1722-445B-A635-8DFFD433D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0D4B-3759-40AC-9ADD-80885C00F0B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1EA8E-854B-4653-B273-3E4BC9D44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3C414-C081-4985-8FEC-D828F1C0F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BCFCB-8F13-4FC2-97DE-03B36C9A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6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9D2B0-48B5-4197-A140-3ED6CC725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03F2D-D90C-4EFC-B5A0-938650C9C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E24C6-6794-4E2E-83CE-A22692C87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0D4B-3759-40AC-9ADD-80885C00F0B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A7FFC-6EC1-45EC-A81C-4A695540F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43F75-29C2-41E2-8BE8-0901FC724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BCFCB-8F13-4FC2-97DE-03B36C9A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00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EAE09-5897-4A3E-9B3E-9BD7274D6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02E328-EE09-49E6-9A3D-9C46B5134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40995-97ED-4323-9EDD-58F60AD9E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0D4B-3759-40AC-9ADD-80885C00F0B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515FF-67A9-4454-AE92-CD5C72A2D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73E19-B059-46D7-AAB5-4008E627D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BCFCB-8F13-4FC2-97DE-03B36C9A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319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16AFA-6D06-470C-B479-14B87B1BA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995F1-BD0B-4CD1-81B7-435FB3FE7A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A27B60-D016-4638-896D-D2259DB96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E578C5-B17A-4F37-A604-E465B829B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0D4B-3759-40AC-9ADD-80885C00F0B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5D84D8-F308-4BE1-A6C7-908153E1A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1F0495-1142-48AB-85DF-DDE515E9E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BCFCB-8F13-4FC2-97DE-03B36C9A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058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18D47-829E-434B-BE6B-5F2460AB5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D9A99B-471E-45DD-AA7D-E3AB1C258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B199CF-D978-4EBD-A524-701A9592A6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FAACB9-20FF-43FA-895F-093254E3F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D4AC4E-ABED-422F-BB1F-F02A16550A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7C73B6-F947-498B-8CED-1BD1FFF73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0D4B-3759-40AC-9ADD-80885C00F0B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08E9DE-A039-494E-8ECB-178976122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8A8239-5D54-439A-A63F-B44646F45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BCFCB-8F13-4FC2-97DE-03B36C9A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59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3FA28-40DA-47B5-BD55-500E13AE6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3261C9-3606-483F-99FD-2E54F455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0D4B-3759-40AC-9ADD-80885C00F0B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13C8EB-D51D-40CF-A1B5-AD4977649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544F1D-65CC-4707-AAFB-C25F5EC5F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BCFCB-8F13-4FC2-97DE-03B36C9A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45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174D0E-7E20-43AD-8C1E-E83A2FF67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0D4B-3759-40AC-9ADD-80885C00F0B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019059-0FF7-4B2D-8500-F673DDB25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111FF9-E732-4760-A511-0FB0B2FE3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BCFCB-8F13-4FC2-97DE-03B36C9A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35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0C36B-34F0-4E22-8D00-58041A8C4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6BBF2-29B8-449F-81EF-7A173B6DB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C3F69-C6AD-4305-A63A-D555D799C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847405-5C4F-4399-8F54-2C592FA6A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0D4B-3759-40AC-9ADD-80885C00F0B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32F7A3-602A-40F7-A1CF-357D6CDDB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41494-E5C1-4D11-A2C0-792F3B106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BCFCB-8F13-4FC2-97DE-03B36C9A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869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EBF56-BC06-4715-89A8-8AD41C301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0C46E4-DCE4-4A8F-8148-564B58B68B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4ED9D-D678-4F62-8502-C2AC6B10B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D54FC1-EE3F-47F4-B453-DFAD515FA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0D4B-3759-40AC-9ADD-80885C00F0B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69DAEB-A896-4FA2-9048-20A363410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5A662E-99CE-4DBD-B459-85B1E82E1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BCFCB-8F13-4FC2-97DE-03B36C9A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21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7D765-63BB-418C-A8ED-B3B47B66E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FD06E2-21AE-4417-9015-EAE5C90B74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10946-EBC8-4695-894A-842D21EF5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0D4B-3759-40AC-9ADD-80885C00F0B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8D5CF-2279-4858-AFA8-1D579A8D1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9ED920-DFDA-4826-805C-B17EE9705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BCFCB-8F13-4FC2-97DE-03B36C9A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53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51E6FF-107F-455F-A919-47099943AA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3629AF-E45C-4660-B9C3-63EFAAAE69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F8E0C-4491-4DB7-9C09-5D682151B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0D4B-3759-40AC-9ADD-80885C00F0B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1E936-77CF-43F6-924E-8F6F7F78F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64B6B-6556-4CE0-B9C0-10A8D80AE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BCFCB-8F13-4FC2-97DE-03B36C9A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34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Master">
  <p:cSld name="Title Mast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6299200"/>
            <a:ext cx="12192000" cy="558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 amt="51000"/>
          </a:blip>
          <a:srcRect t="3427" b="3417"/>
          <a:stretch/>
        </p:blipFill>
        <p:spPr>
          <a:xfrm>
            <a:off x="273" y="0"/>
            <a:ext cx="12191729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12;p2"/>
          <p:cNvGrpSpPr/>
          <p:nvPr/>
        </p:nvGrpSpPr>
        <p:grpSpPr>
          <a:xfrm>
            <a:off x="4228803" y="6456"/>
            <a:ext cx="7963200" cy="6858000"/>
            <a:chOff x="4228801" y="7184"/>
            <a:chExt cx="7963200" cy="6858000"/>
          </a:xfrm>
        </p:grpSpPr>
        <p:sp>
          <p:nvSpPr>
            <p:cNvPr id="13" name="Google Shape;13;p2"/>
            <p:cNvSpPr/>
            <p:nvPr/>
          </p:nvSpPr>
          <p:spPr>
            <a:xfrm>
              <a:off x="5691001" y="7184"/>
              <a:ext cx="6501000" cy="68436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Calibri"/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flipH="1">
              <a:off x="4228801" y="7184"/>
              <a:ext cx="1462200" cy="68580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Calibri"/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5;p2"/>
          <p:cNvSpPr txBox="1"/>
          <p:nvPr/>
        </p:nvSpPr>
        <p:spPr>
          <a:xfrm>
            <a:off x="5144231" y="2138307"/>
            <a:ext cx="6958000" cy="4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Arial"/>
              <a:buNone/>
            </a:pPr>
            <a:r>
              <a:rPr lang="en"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KEMENTERIAN PENDIDIKAN, KEBUDAYAAN, </a:t>
            </a: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Arial"/>
              <a:buNone/>
            </a:pPr>
            <a:r>
              <a:rPr lang="en"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RISET, DAN TEKNOLOGI</a:t>
            </a: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;p2" descr="D:\Ade\KEMENDIKBUD\Paparan Menteri\ppt\Gand Design PGRI\33ddc3bc2640689.png"/>
          <p:cNvPicPr preferRelativeResize="0"/>
          <p:nvPr/>
        </p:nvPicPr>
        <p:blipFill rotWithShape="1">
          <a:blip r:embed="rId3">
            <a:alphaModFix/>
          </a:blip>
          <a:srcRect l="6794"/>
          <a:stretch/>
        </p:blipFill>
        <p:spPr>
          <a:xfrm>
            <a:off x="7945475" y="1029264"/>
            <a:ext cx="1462104" cy="110904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5377800" y="3100917"/>
            <a:ext cx="6597600" cy="15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marR="0" lvl="0" indent="-304792" algn="ctr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13066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507987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74121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57189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5377800" y="5232764"/>
            <a:ext cx="6597600" cy="3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marR="0" lvl="0" indent="-304792" algn="ctr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13066"/>
              </a:buClr>
              <a:buSzPts val="1200"/>
              <a:buFont typeface="Arial"/>
              <a:buNone/>
              <a:defRPr sz="1600" b="1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507987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74121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57189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9448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0046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020B7-E6DC-4C4A-AA88-05E6AA531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FFB3E3-7E1D-44D9-9FEA-1CAAAF6C8F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ED116-89DB-4796-AEFA-EAD22DD9D7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20D4B-3759-40AC-9ADD-80885C00F0B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A3CF8-1DC6-4F30-A27C-BC9E826C0A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2ED2E-BB1D-4A30-9644-1E3943D4BF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BCFCB-8F13-4FC2-97DE-03B36C9A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037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15"/>
          <p:cNvSpPr txBox="1">
            <a:spLocks noGrp="1"/>
          </p:cNvSpPr>
          <p:nvPr>
            <p:ph type="body" idx="1"/>
          </p:nvPr>
        </p:nvSpPr>
        <p:spPr>
          <a:xfrm>
            <a:off x="5262800" y="3428996"/>
            <a:ext cx="6827600" cy="1457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spcAft>
                <a:spcPts val="1600"/>
              </a:spcAft>
              <a:buSzPts val="2100"/>
            </a:pPr>
            <a:r>
              <a:rPr lang="en-US" sz="3067" dirty="0" err="1"/>
              <a:t>Indikator</a:t>
            </a:r>
            <a:r>
              <a:rPr lang="en-US" sz="3067" dirty="0"/>
              <a:t> Pendidikan Dasar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SzPts val="2100"/>
            </a:pPr>
            <a:r>
              <a:rPr lang="en-US" sz="3067" dirty="0"/>
              <a:t>Dan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SzPts val="2100"/>
            </a:pPr>
            <a:r>
              <a:rPr lang="en-US" sz="3067" dirty="0"/>
              <a:t>Pendidikan </a:t>
            </a:r>
            <a:r>
              <a:rPr lang="en-US" sz="3067" dirty="0" err="1"/>
              <a:t>Menengah</a:t>
            </a:r>
            <a:endParaRPr sz="3067" dirty="0"/>
          </a:p>
        </p:txBody>
      </p:sp>
      <p:sp>
        <p:nvSpPr>
          <p:cNvPr id="721" name="Google Shape;721;p115"/>
          <p:cNvSpPr txBox="1">
            <a:spLocks noGrp="1"/>
          </p:cNvSpPr>
          <p:nvPr>
            <p:ph type="body" idx="2"/>
          </p:nvPr>
        </p:nvSpPr>
        <p:spPr>
          <a:xfrm>
            <a:off x="5492800" y="6186867"/>
            <a:ext cx="6597600" cy="30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spcAft>
                <a:spcPts val="1600"/>
              </a:spcAft>
            </a:pPr>
            <a:r>
              <a:rPr lang="en" sz="1467" dirty="0"/>
              <a:t>2022</a:t>
            </a:r>
            <a:endParaRPr sz="1467" dirty="0"/>
          </a:p>
        </p:txBody>
      </p:sp>
      <p:sp>
        <p:nvSpPr>
          <p:cNvPr id="722" name="Google Shape;722;p115"/>
          <p:cNvSpPr txBox="1"/>
          <p:nvPr/>
        </p:nvSpPr>
        <p:spPr>
          <a:xfrm>
            <a:off x="5118800" y="5562767"/>
            <a:ext cx="7115600" cy="4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1250"/>
              </a:lnSpc>
              <a:buClr>
                <a:srgbClr val="000000"/>
              </a:buClr>
              <a:buSzPts val="1200"/>
            </a:pPr>
            <a:endParaRPr sz="1600" b="1">
              <a:solidFill>
                <a:srgbClr val="0130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149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  <p:sp>
        <p:nvSpPr>
          <p:cNvPr id="1350" name="Google Shape;1350;p14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Dimensi A Jenjang Dasmen - Mutu dan Relevansi Hasil Belajar Murid</a:t>
            </a:r>
            <a:endParaRPr/>
          </a:p>
        </p:txBody>
      </p:sp>
      <p:sp>
        <p:nvSpPr>
          <p:cNvPr id="1351" name="Google Shape;1351;p149"/>
          <p:cNvSpPr txBox="1"/>
          <p:nvPr/>
        </p:nvSpPr>
        <p:spPr>
          <a:xfrm>
            <a:off x="219200" y="419000"/>
            <a:ext cx="119304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just"/>
            <a:r>
              <a:rPr lang="en" sz="2000" dirty="0"/>
              <a:t>Setiap warga negara </a:t>
            </a:r>
            <a:r>
              <a:rPr lang="en" sz="2000" b="1" dirty="0"/>
              <a:t>berhak mendapatkan layanan pendidikan yang berkualitas</a:t>
            </a:r>
            <a:r>
              <a:rPr lang="en" sz="2000" dirty="0"/>
              <a:t>. Berkualitas dalam konteks ini bermakna bahwa proses pendidikan harus mampu </a:t>
            </a:r>
            <a:r>
              <a:rPr lang="en" sz="2000" b="1" dirty="0"/>
              <a:t>meningkatkan hasil belajar berupa kompetensi kognitif maupun non kognitif</a:t>
            </a:r>
            <a:r>
              <a:rPr lang="en" sz="2000" dirty="0"/>
              <a:t>. </a:t>
            </a:r>
            <a:endParaRPr sz="2000" dirty="0"/>
          </a:p>
          <a:p>
            <a:pPr algn="just"/>
            <a:r>
              <a:rPr lang="en" sz="2000" dirty="0"/>
              <a:t>Kompetensi kognitif diukur dari </a:t>
            </a:r>
            <a:r>
              <a:rPr lang="en" sz="2000" b="1" dirty="0"/>
              <a:t>kecakapan literasi dan numerasi</a:t>
            </a:r>
            <a:r>
              <a:rPr lang="en" sz="2000" dirty="0"/>
              <a:t> yang merupakan </a:t>
            </a:r>
            <a:r>
              <a:rPr lang="en" sz="2000" b="1" dirty="0"/>
              <a:t>modal dasar individu</a:t>
            </a:r>
            <a:r>
              <a:rPr lang="en" sz="2000" dirty="0"/>
              <a:t> untuk mengakses pendidikan dan memungkinkan untuk mengarungi kehidupan sosial, ekonomi, bahkan politik.</a:t>
            </a:r>
            <a:endParaRPr sz="2000" dirty="0"/>
          </a:p>
          <a:p>
            <a:pPr algn="just"/>
            <a:r>
              <a:rPr lang="en" sz="2000" dirty="0"/>
              <a:t>Kompetensi non kognitif diukur dari </a:t>
            </a:r>
            <a:r>
              <a:rPr lang="en" sz="2000" b="1" dirty="0"/>
              <a:t>karakter atau perilaku</a:t>
            </a:r>
            <a:r>
              <a:rPr lang="en" sz="2000" dirty="0"/>
              <a:t>, yatu perilaku sesuai prinsip-prinsip Pancasila.</a:t>
            </a:r>
            <a:endParaRPr sz="2000" dirty="0"/>
          </a:p>
        </p:txBody>
      </p:sp>
      <p:sp>
        <p:nvSpPr>
          <p:cNvPr id="1352" name="Google Shape;1352;p149"/>
          <p:cNvSpPr/>
          <p:nvPr/>
        </p:nvSpPr>
        <p:spPr>
          <a:xfrm>
            <a:off x="592300" y="4167800"/>
            <a:ext cx="18236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Pendidikan Berkualitas</a:t>
            </a:r>
            <a:endParaRPr sz="2400"/>
          </a:p>
        </p:txBody>
      </p:sp>
      <p:sp>
        <p:nvSpPr>
          <p:cNvPr id="1353" name="Google Shape;1353;p149"/>
          <p:cNvSpPr/>
          <p:nvPr/>
        </p:nvSpPr>
        <p:spPr>
          <a:xfrm>
            <a:off x="2991767" y="4167800"/>
            <a:ext cx="18236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Meningkatkan hasil belajar</a:t>
            </a:r>
            <a:endParaRPr sz="2000" dirty="0"/>
          </a:p>
        </p:txBody>
      </p:sp>
      <p:sp>
        <p:nvSpPr>
          <p:cNvPr id="1354" name="Google Shape;1354;p149"/>
          <p:cNvSpPr/>
          <p:nvPr/>
        </p:nvSpPr>
        <p:spPr>
          <a:xfrm>
            <a:off x="5379933" y="3199367"/>
            <a:ext cx="18236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Kompetensi kognitif</a:t>
            </a:r>
            <a:endParaRPr sz="2400"/>
          </a:p>
        </p:txBody>
      </p:sp>
      <p:sp>
        <p:nvSpPr>
          <p:cNvPr id="1355" name="Google Shape;1355;p149"/>
          <p:cNvSpPr/>
          <p:nvPr/>
        </p:nvSpPr>
        <p:spPr>
          <a:xfrm>
            <a:off x="5379933" y="5242167"/>
            <a:ext cx="18236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Kompetensi non kognitif</a:t>
            </a:r>
            <a:endParaRPr sz="2400" dirty="0"/>
          </a:p>
        </p:txBody>
      </p:sp>
      <p:sp>
        <p:nvSpPr>
          <p:cNvPr id="1356" name="Google Shape;1356;p149"/>
          <p:cNvSpPr/>
          <p:nvPr/>
        </p:nvSpPr>
        <p:spPr>
          <a:xfrm>
            <a:off x="7768100" y="2592200"/>
            <a:ext cx="1823600" cy="10052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Kemampuan literasi</a:t>
            </a:r>
            <a:endParaRPr sz="2000" dirty="0"/>
          </a:p>
        </p:txBody>
      </p:sp>
      <p:sp>
        <p:nvSpPr>
          <p:cNvPr id="1357" name="Google Shape;1357;p149"/>
          <p:cNvSpPr/>
          <p:nvPr/>
        </p:nvSpPr>
        <p:spPr>
          <a:xfrm>
            <a:off x="7768100" y="3763967"/>
            <a:ext cx="1823600" cy="10052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Kemampuan numerasi</a:t>
            </a:r>
            <a:endParaRPr sz="2000" dirty="0"/>
          </a:p>
        </p:txBody>
      </p:sp>
      <p:sp>
        <p:nvSpPr>
          <p:cNvPr id="1358" name="Google Shape;1358;p149"/>
          <p:cNvSpPr/>
          <p:nvPr/>
        </p:nvSpPr>
        <p:spPr>
          <a:xfrm>
            <a:off x="7841600" y="5242167"/>
            <a:ext cx="1823600" cy="10052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Karakter / perilaku</a:t>
            </a:r>
            <a:endParaRPr sz="2400" dirty="0"/>
          </a:p>
        </p:txBody>
      </p:sp>
      <p:cxnSp>
        <p:nvCxnSpPr>
          <p:cNvPr id="1359" name="Google Shape;1359;p149"/>
          <p:cNvCxnSpPr>
            <a:stCxn id="1352" idx="3"/>
            <a:endCxn id="1353" idx="1"/>
          </p:cNvCxnSpPr>
          <p:nvPr/>
        </p:nvCxnSpPr>
        <p:spPr>
          <a:xfrm>
            <a:off x="2415900" y="4670400"/>
            <a:ext cx="576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60" name="Google Shape;1360;p149"/>
          <p:cNvCxnSpPr>
            <a:stCxn id="1353" idx="3"/>
            <a:endCxn id="1354" idx="1"/>
          </p:cNvCxnSpPr>
          <p:nvPr/>
        </p:nvCxnSpPr>
        <p:spPr>
          <a:xfrm rot="10800000" flipH="1">
            <a:off x="4815367" y="3702000"/>
            <a:ext cx="564400" cy="96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61" name="Google Shape;1361;p149"/>
          <p:cNvCxnSpPr>
            <a:stCxn id="1353" idx="3"/>
            <a:endCxn id="1355" idx="1"/>
          </p:cNvCxnSpPr>
          <p:nvPr/>
        </p:nvCxnSpPr>
        <p:spPr>
          <a:xfrm>
            <a:off x="4815367" y="4670400"/>
            <a:ext cx="564400" cy="107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62" name="Google Shape;1362;p149"/>
          <p:cNvCxnSpPr>
            <a:stCxn id="1354" idx="3"/>
            <a:endCxn id="1356" idx="1"/>
          </p:cNvCxnSpPr>
          <p:nvPr/>
        </p:nvCxnSpPr>
        <p:spPr>
          <a:xfrm rot="10800000" flipH="1">
            <a:off x="7203533" y="3094767"/>
            <a:ext cx="564400" cy="60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63" name="Google Shape;1363;p149"/>
          <p:cNvCxnSpPr>
            <a:stCxn id="1354" idx="3"/>
            <a:endCxn id="1357" idx="1"/>
          </p:cNvCxnSpPr>
          <p:nvPr/>
        </p:nvCxnSpPr>
        <p:spPr>
          <a:xfrm>
            <a:off x="7203533" y="3701967"/>
            <a:ext cx="564400" cy="564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64" name="Google Shape;1364;p149"/>
          <p:cNvCxnSpPr>
            <a:stCxn id="1355" idx="3"/>
            <a:endCxn id="1358" idx="1"/>
          </p:cNvCxnSpPr>
          <p:nvPr/>
        </p:nvCxnSpPr>
        <p:spPr>
          <a:xfrm>
            <a:off x="7203533" y="5744767"/>
            <a:ext cx="638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p150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  <p:sp>
        <p:nvSpPr>
          <p:cNvPr id="1370" name="Google Shape;1370;p150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204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Kemampuan literasi siswa diukur dalam 3 tingkat untuk bacaan fiksi dan bacaan non fiksi</a:t>
            </a:r>
            <a:endParaRPr/>
          </a:p>
        </p:txBody>
      </p:sp>
      <p:sp>
        <p:nvSpPr>
          <p:cNvPr id="1371" name="Google Shape;1371;p150"/>
          <p:cNvSpPr/>
          <p:nvPr/>
        </p:nvSpPr>
        <p:spPr>
          <a:xfrm>
            <a:off x="5596633" y="2394100"/>
            <a:ext cx="6177200" cy="2286000"/>
          </a:xfrm>
          <a:prstGeom prst="rightArrow">
            <a:avLst>
              <a:gd name="adj1" fmla="val 50000"/>
              <a:gd name="adj2" fmla="val 14191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accent2">
                <a:alpha val="1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72" name="Google Shape;1372;p150"/>
          <p:cNvSpPr/>
          <p:nvPr/>
        </p:nvSpPr>
        <p:spPr>
          <a:xfrm>
            <a:off x="508033" y="3236367"/>
            <a:ext cx="1823600" cy="10052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Kemampuan literasi</a:t>
            </a:r>
            <a:endParaRPr sz="2000" dirty="0"/>
          </a:p>
        </p:txBody>
      </p:sp>
      <p:sp>
        <p:nvSpPr>
          <p:cNvPr id="1373" name="Google Shape;1373;p150"/>
          <p:cNvSpPr/>
          <p:nvPr/>
        </p:nvSpPr>
        <p:spPr>
          <a:xfrm>
            <a:off x="3191767" y="2231167"/>
            <a:ext cx="18236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600" dirty="0"/>
              <a:t>Kemampuan memahami bacaan non fiksi</a:t>
            </a:r>
            <a:endParaRPr sz="1600" dirty="0"/>
          </a:p>
        </p:txBody>
      </p:sp>
      <p:sp>
        <p:nvSpPr>
          <p:cNvPr id="1374" name="Google Shape;1374;p150"/>
          <p:cNvSpPr/>
          <p:nvPr/>
        </p:nvSpPr>
        <p:spPr>
          <a:xfrm>
            <a:off x="3191767" y="3909733"/>
            <a:ext cx="18236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Kemampuan memahami bacaan fiksi</a:t>
            </a:r>
            <a:endParaRPr sz="2000" dirty="0"/>
          </a:p>
        </p:txBody>
      </p:sp>
      <p:cxnSp>
        <p:nvCxnSpPr>
          <p:cNvPr id="1375" name="Google Shape;1375;p150"/>
          <p:cNvCxnSpPr>
            <a:stCxn id="1372" idx="3"/>
            <a:endCxn id="1373" idx="1"/>
          </p:cNvCxnSpPr>
          <p:nvPr/>
        </p:nvCxnSpPr>
        <p:spPr>
          <a:xfrm rot="10800000" flipH="1">
            <a:off x="2331633" y="2733767"/>
            <a:ext cx="860000" cy="100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76" name="Google Shape;1376;p150"/>
          <p:cNvCxnSpPr>
            <a:stCxn id="1372" idx="3"/>
            <a:endCxn id="1374" idx="1"/>
          </p:cNvCxnSpPr>
          <p:nvPr/>
        </p:nvCxnSpPr>
        <p:spPr>
          <a:xfrm>
            <a:off x="2331633" y="3738967"/>
            <a:ext cx="860000" cy="67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77" name="Google Shape;1377;p150"/>
          <p:cNvSpPr/>
          <p:nvPr/>
        </p:nvSpPr>
        <p:spPr>
          <a:xfrm>
            <a:off x="5694267" y="3025967"/>
            <a:ext cx="19584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Menemukan informasi eksplisit</a:t>
            </a:r>
            <a:endParaRPr sz="2000" dirty="0"/>
          </a:p>
        </p:txBody>
      </p:sp>
      <p:sp>
        <p:nvSpPr>
          <p:cNvPr id="1378" name="Google Shape;1378;p150"/>
          <p:cNvSpPr/>
          <p:nvPr/>
        </p:nvSpPr>
        <p:spPr>
          <a:xfrm>
            <a:off x="7645300" y="3025967"/>
            <a:ext cx="19584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Menyimpulkan</a:t>
            </a:r>
            <a:endParaRPr sz="2000" dirty="0"/>
          </a:p>
        </p:txBody>
      </p:sp>
      <p:sp>
        <p:nvSpPr>
          <p:cNvPr id="1379" name="Google Shape;1379;p150"/>
          <p:cNvSpPr/>
          <p:nvPr/>
        </p:nvSpPr>
        <p:spPr>
          <a:xfrm>
            <a:off x="9603700" y="3025967"/>
            <a:ext cx="19584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Refleksi dan evaluasi</a:t>
            </a:r>
            <a:endParaRPr sz="2400"/>
          </a:p>
        </p:txBody>
      </p:sp>
      <p:cxnSp>
        <p:nvCxnSpPr>
          <p:cNvPr id="1380" name="Google Shape;1380;p150"/>
          <p:cNvCxnSpPr>
            <a:stCxn id="1373" idx="3"/>
            <a:endCxn id="1371" idx="1"/>
          </p:cNvCxnSpPr>
          <p:nvPr/>
        </p:nvCxnSpPr>
        <p:spPr>
          <a:xfrm>
            <a:off x="5015367" y="2733767"/>
            <a:ext cx="581200" cy="803200"/>
          </a:xfrm>
          <a:prstGeom prst="bentConnector3">
            <a:avLst>
              <a:gd name="adj1" fmla="val 50006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81" name="Google Shape;1381;p150"/>
          <p:cNvCxnSpPr>
            <a:stCxn id="1374" idx="3"/>
            <a:endCxn id="1371" idx="1"/>
          </p:cNvCxnSpPr>
          <p:nvPr/>
        </p:nvCxnSpPr>
        <p:spPr>
          <a:xfrm rot="10800000" flipH="1">
            <a:off x="5015367" y="3537133"/>
            <a:ext cx="581200" cy="875200"/>
          </a:xfrm>
          <a:prstGeom prst="bentConnector3">
            <a:avLst>
              <a:gd name="adj1" fmla="val 50006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82" name="Google Shape;1382;p150"/>
          <p:cNvSpPr txBox="1"/>
          <p:nvPr/>
        </p:nvSpPr>
        <p:spPr>
          <a:xfrm>
            <a:off x="340633" y="723801"/>
            <a:ext cx="117380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Siswa memiliki kemampuan literasi yang cakap apabila siswa mampu menemukan informasi eksplisit, menyimpulkan dan melakukan refleksi dan evaluasi dari bacaan yang dibacanya, baik fiksi maupun non fiksi.</a:t>
            </a:r>
            <a:endParaRPr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p151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  <p:sp>
        <p:nvSpPr>
          <p:cNvPr id="1388" name="Google Shape;1388;p15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516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/>
              <a:t>Kemampuan numerasi siswa diukur dalam 3 tingkat untuk 4 jenis pelajaran</a:t>
            </a:r>
            <a:endParaRPr/>
          </a:p>
        </p:txBody>
      </p:sp>
      <p:sp>
        <p:nvSpPr>
          <p:cNvPr id="1389" name="Google Shape;1389;p151"/>
          <p:cNvSpPr/>
          <p:nvPr/>
        </p:nvSpPr>
        <p:spPr>
          <a:xfrm>
            <a:off x="5710000" y="2790767"/>
            <a:ext cx="6177200" cy="2286000"/>
          </a:xfrm>
          <a:prstGeom prst="rightArrow">
            <a:avLst>
              <a:gd name="adj1" fmla="val 50000"/>
              <a:gd name="adj2" fmla="val 14191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accent2">
                <a:alpha val="1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90" name="Google Shape;1390;p151"/>
          <p:cNvSpPr/>
          <p:nvPr/>
        </p:nvSpPr>
        <p:spPr>
          <a:xfrm>
            <a:off x="507967" y="3431167"/>
            <a:ext cx="1823600" cy="10052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Kemampuan numerasi</a:t>
            </a:r>
            <a:endParaRPr sz="2000" dirty="0"/>
          </a:p>
        </p:txBody>
      </p:sp>
      <p:sp>
        <p:nvSpPr>
          <p:cNvPr id="1391" name="Google Shape;1391;p151"/>
          <p:cNvSpPr/>
          <p:nvPr/>
        </p:nvSpPr>
        <p:spPr>
          <a:xfrm>
            <a:off x="3057039" y="1926367"/>
            <a:ext cx="19584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Domain bilangan</a:t>
            </a:r>
            <a:endParaRPr sz="2400"/>
          </a:p>
        </p:txBody>
      </p:sp>
      <p:sp>
        <p:nvSpPr>
          <p:cNvPr id="1392" name="Google Shape;1392;p151"/>
          <p:cNvSpPr/>
          <p:nvPr/>
        </p:nvSpPr>
        <p:spPr>
          <a:xfrm>
            <a:off x="3056967" y="2931567"/>
            <a:ext cx="19584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Aljabar</a:t>
            </a:r>
            <a:endParaRPr sz="2400"/>
          </a:p>
        </p:txBody>
      </p:sp>
      <p:cxnSp>
        <p:nvCxnSpPr>
          <p:cNvPr id="1393" name="Google Shape;1393;p151"/>
          <p:cNvCxnSpPr>
            <a:stCxn id="1390" idx="3"/>
            <a:endCxn id="1391" idx="1"/>
          </p:cNvCxnSpPr>
          <p:nvPr/>
        </p:nvCxnSpPr>
        <p:spPr>
          <a:xfrm rot="10800000" flipH="1">
            <a:off x="2331567" y="2428967"/>
            <a:ext cx="725600" cy="1504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94" name="Google Shape;1394;p151"/>
          <p:cNvCxnSpPr>
            <a:stCxn id="1390" idx="3"/>
            <a:endCxn id="1392" idx="1"/>
          </p:cNvCxnSpPr>
          <p:nvPr/>
        </p:nvCxnSpPr>
        <p:spPr>
          <a:xfrm rot="10800000" flipH="1">
            <a:off x="2331567" y="3434167"/>
            <a:ext cx="725600" cy="49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95" name="Google Shape;1395;p151"/>
          <p:cNvSpPr/>
          <p:nvPr/>
        </p:nvSpPr>
        <p:spPr>
          <a:xfrm>
            <a:off x="5800251" y="3422633"/>
            <a:ext cx="19584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Pemahaman</a:t>
            </a:r>
            <a:endParaRPr sz="2400"/>
          </a:p>
        </p:txBody>
      </p:sp>
      <p:sp>
        <p:nvSpPr>
          <p:cNvPr id="1396" name="Google Shape;1396;p151"/>
          <p:cNvSpPr/>
          <p:nvPr/>
        </p:nvSpPr>
        <p:spPr>
          <a:xfrm>
            <a:off x="7758667" y="3422633"/>
            <a:ext cx="19584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Penerapan</a:t>
            </a:r>
            <a:endParaRPr sz="2400"/>
          </a:p>
        </p:txBody>
      </p:sp>
      <p:sp>
        <p:nvSpPr>
          <p:cNvPr id="1397" name="Google Shape;1397;p151"/>
          <p:cNvSpPr/>
          <p:nvPr/>
        </p:nvSpPr>
        <p:spPr>
          <a:xfrm>
            <a:off x="9717067" y="3422633"/>
            <a:ext cx="19584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Penalaran</a:t>
            </a:r>
            <a:endParaRPr sz="2400"/>
          </a:p>
        </p:txBody>
      </p:sp>
      <p:cxnSp>
        <p:nvCxnSpPr>
          <p:cNvPr id="1398" name="Google Shape;1398;p151"/>
          <p:cNvCxnSpPr>
            <a:stCxn id="1391" idx="3"/>
            <a:endCxn id="1389" idx="1"/>
          </p:cNvCxnSpPr>
          <p:nvPr/>
        </p:nvCxnSpPr>
        <p:spPr>
          <a:xfrm>
            <a:off x="5015439" y="2428967"/>
            <a:ext cx="694400" cy="1504800"/>
          </a:xfrm>
          <a:prstGeom prst="bentConnector3">
            <a:avLst>
              <a:gd name="adj1" fmla="val 50012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99" name="Google Shape;1399;p151"/>
          <p:cNvCxnSpPr>
            <a:stCxn id="1392" idx="3"/>
            <a:endCxn id="1389" idx="1"/>
          </p:cNvCxnSpPr>
          <p:nvPr/>
        </p:nvCxnSpPr>
        <p:spPr>
          <a:xfrm>
            <a:off x="5015367" y="3434167"/>
            <a:ext cx="694800" cy="499600"/>
          </a:xfrm>
          <a:prstGeom prst="bentConnector3">
            <a:avLst>
              <a:gd name="adj1" fmla="val 49988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00" name="Google Shape;1400;p151"/>
          <p:cNvSpPr txBox="1"/>
          <p:nvPr/>
        </p:nvSpPr>
        <p:spPr>
          <a:xfrm>
            <a:off x="340633" y="723801"/>
            <a:ext cx="117380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/>
              <a:t>Siswa memiliki kemampuan numerasi yang cakap apabila siswa mampu memahami, menerapkan dan penalaran (reasoning) dari domain bilangan, aljabar, geometri, data dan ketidakpastian.</a:t>
            </a:r>
            <a:endParaRPr sz="2400"/>
          </a:p>
        </p:txBody>
      </p:sp>
      <p:sp>
        <p:nvSpPr>
          <p:cNvPr id="1401" name="Google Shape;1401;p151"/>
          <p:cNvSpPr/>
          <p:nvPr/>
        </p:nvSpPr>
        <p:spPr>
          <a:xfrm>
            <a:off x="3057003" y="3930933"/>
            <a:ext cx="19584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Geometri</a:t>
            </a:r>
            <a:endParaRPr sz="2400"/>
          </a:p>
        </p:txBody>
      </p:sp>
      <p:sp>
        <p:nvSpPr>
          <p:cNvPr id="1402" name="Google Shape;1402;p151"/>
          <p:cNvSpPr/>
          <p:nvPr/>
        </p:nvSpPr>
        <p:spPr>
          <a:xfrm>
            <a:off x="3056967" y="4936133"/>
            <a:ext cx="19584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Data dan ketidakpastian</a:t>
            </a:r>
            <a:endParaRPr sz="2000" dirty="0"/>
          </a:p>
        </p:txBody>
      </p:sp>
      <p:cxnSp>
        <p:nvCxnSpPr>
          <p:cNvPr id="1403" name="Google Shape;1403;p151"/>
          <p:cNvCxnSpPr>
            <a:stCxn id="1390" idx="3"/>
            <a:endCxn id="1401" idx="1"/>
          </p:cNvCxnSpPr>
          <p:nvPr/>
        </p:nvCxnSpPr>
        <p:spPr>
          <a:xfrm>
            <a:off x="2331567" y="3933767"/>
            <a:ext cx="725600" cy="49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04" name="Google Shape;1404;p151"/>
          <p:cNvCxnSpPr>
            <a:stCxn id="1390" idx="3"/>
            <a:endCxn id="1402" idx="1"/>
          </p:cNvCxnSpPr>
          <p:nvPr/>
        </p:nvCxnSpPr>
        <p:spPr>
          <a:xfrm>
            <a:off x="2331567" y="3933767"/>
            <a:ext cx="725600" cy="1504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05" name="Google Shape;1405;p151"/>
          <p:cNvCxnSpPr>
            <a:stCxn id="1402" idx="3"/>
            <a:endCxn id="1389" idx="1"/>
          </p:cNvCxnSpPr>
          <p:nvPr/>
        </p:nvCxnSpPr>
        <p:spPr>
          <a:xfrm rot="10800000" flipH="1">
            <a:off x="5015367" y="3933933"/>
            <a:ext cx="694800" cy="1504800"/>
          </a:xfrm>
          <a:prstGeom prst="bentConnector3">
            <a:avLst>
              <a:gd name="adj1" fmla="val 49988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06" name="Google Shape;1406;p151"/>
          <p:cNvCxnSpPr>
            <a:stCxn id="1401" idx="3"/>
            <a:endCxn id="1389" idx="1"/>
          </p:cNvCxnSpPr>
          <p:nvPr/>
        </p:nvCxnSpPr>
        <p:spPr>
          <a:xfrm rot="10800000" flipH="1">
            <a:off x="5015403" y="3933933"/>
            <a:ext cx="694400" cy="499600"/>
          </a:xfrm>
          <a:prstGeom prst="bentConnector3">
            <a:avLst>
              <a:gd name="adj1" fmla="val 5001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152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</a:t>
            </a:fld>
            <a:endParaRPr/>
          </a:p>
        </p:txBody>
      </p:sp>
      <p:sp>
        <p:nvSpPr>
          <p:cNvPr id="1412" name="Google Shape;1412;p15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8176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buClr>
                <a:srgbClr val="F46524"/>
              </a:buClr>
              <a:buSzPts val="1100"/>
            </a:pPr>
            <a:r>
              <a:rPr lang="en"/>
              <a:t>Karakter dirumuskan sebagai Profil Pelajar Pancasila yang terdiri dari 6 elemen utama (1/2)</a:t>
            </a:r>
            <a:endParaRPr/>
          </a:p>
        </p:txBody>
      </p:sp>
      <p:sp>
        <p:nvSpPr>
          <p:cNvPr id="1413" name="Google Shape;1413;p152"/>
          <p:cNvSpPr/>
          <p:nvPr/>
        </p:nvSpPr>
        <p:spPr>
          <a:xfrm>
            <a:off x="668400" y="2284017"/>
            <a:ext cx="4085200" cy="812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2"/>
                </a:solidFill>
              </a:rPr>
              <a:t>1. Beriman, bertakwa kepada Tuhan YME dan berakhlak mulia</a:t>
            </a:r>
            <a:endParaRPr sz="2000" dirty="0"/>
          </a:p>
        </p:txBody>
      </p:sp>
      <p:sp>
        <p:nvSpPr>
          <p:cNvPr id="1414" name="Google Shape;1414;p152"/>
          <p:cNvSpPr/>
          <p:nvPr/>
        </p:nvSpPr>
        <p:spPr>
          <a:xfrm>
            <a:off x="668400" y="5121900"/>
            <a:ext cx="4085200" cy="812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dk2"/>
              </a:buClr>
              <a:buSzPts val="1100"/>
            </a:pPr>
            <a:r>
              <a:rPr lang="en" sz="2400">
                <a:solidFill>
                  <a:schemeClr val="dk2"/>
                </a:solidFill>
              </a:rPr>
              <a:t>2. Gotong royong</a:t>
            </a:r>
            <a:endParaRPr sz="2400"/>
          </a:p>
        </p:txBody>
      </p:sp>
      <p:graphicFrame>
        <p:nvGraphicFramePr>
          <p:cNvPr id="1415" name="Google Shape;1415;p152"/>
          <p:cNvGraphicFramePr/>
          <p:nvPr/>
        </p:nvGraphicFramePr>
        <p:xfrm>
          <a:off x="5593400" y="863033"/>
          <a:ext cx="6128400" cy="345426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04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8267"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akhlak pada</a:t>
                      </a:r>
                      <a:endParaRPr sz="1600"/>
                    </a:p>
                  </a:txBody>
                  <a:tcPr marL="121900" marR="121900" marT="121900" marB="1219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4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manusia</a:t>
                      </a:r>
                      <a:endParaRPr sz="16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alam</a:t>
                      </a:r>
                      <a:endParaRPr sz="16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bernegara</a:t>
                      </a:r>
                      <a:endParaRPr sz="16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360">
                <a:tc>
                  <a:txBody>
                    <a:bodyPr/>
                    <a:lstStyle/>
                    <a:p>
                      <a:pPr marL="114300" lvl="0" indent="-1333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en" sz="1600"/>
                        <a:t>Toleransi agama</a:t>
                      </a:r>
                      <a:endParaRPr sz="1600"/>
                    </a:p>
                    <a:p>
                      <a:pPr marL="114300" lvl="0" indent="-1333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en" sz="1600"/>
                        <a:t>Toleransi budaya</a:t>
                      </a:r>
                      <a:endParaRPr sz="1600"/>
                    </a:p>
                    <a:p>
                      <a:pPr marL="114300" lvl="0" indent="-1333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en" sz="1600"/>
                        <a:t>Toleransi gender</a:t>
                      </a:r>
                      <a:endParaRPr sz="1600"/>
                    </a:p>
                    <a:p>
                      <a:pPr marL="114300" lvl="0" indent="-1333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en" sz="1600"/>
                        <a:t>Kesetaraan agama</a:t>
                      </a:r>
                      <a:endParaRPr sz="1600"/>
                    </a:p>
                    <a:p>
                      <a:pPr marL="114300" lvl="0" indent="-1333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en" sz="1600"/>
                        <a:t>Kesetaraan budaya</a:t>
                      </a:r>
                      <a:endParaRPr sz="1600"/>
                    </a:p>
                    <a:p>
                      <a:pPr marL="114300" lvl="0" indent="-1333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en" sz="1600"/>
                        <a:t>Kesetaraan gender</a:t>
                      </a:r>
                      <a:endParaRPr sz="16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114300" lvl="0" indent="-1333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en" sz="1600"/>
                        <a:t>Perasaan terkoneksi dan menjadi bagian dari alam</a:t>
                      </a:r>
                      <a:endParaRPr sz="1600"/>
                    </a:p>
                    <a:p>
                      <a:pPr marL="114300" lvl="0" indent="-1333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en" sz="1600"/>
                        <a:t>Minat terhadap pelestarian alam</a:t>
                      </a:r>
                      <a:endParaRPr sz="1600"/>
                    </a:p>
                    <a:p>
                      <a:pPr marL="114300" lvl="0" indent="-1333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en" sz="1600"/>
                        <a:t>Berpartisipasi dalam aktivitas pelestarian alam</a:t>
                      </a:r>
                      <a:endParaRPr sz="16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114300" lvl="0" indent="-1333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en" sz="1600"/>
                        <a:t>Minat dan kepedulian pada komunitas sekolah</a:t>
                      </a:r>
                      <a:endParaRPr sz="1600"/>
                    </a:p>
                    <a:p>
                      <a:pPr marL="114300" lvl="0" indent="-1333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AutoNum type="arabicPeriod"/>
                      </a:pPr>
                      <a:r>
                        <a:rPr lang="en" sz="1600"/>
                        <a:t>Kontribusi pada penyelesaian isu-isu komunita sekolah</a:t>
                      </a:r>
                      <a:endParaRPr sz="16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16" name="Google Shape;1416;p152"/>
          <p:cNvGraphicFramePr/>
          <p:nvPr/>
        </p:nvGraphicFramePr>
        <p:xfrm>
          <a:off x="5593400" y="4796833"/>
          <a:ext cx="6128400" cy="14629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04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764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Kepedulian</a:t>
                      </a:r>
                      <a:endParaRPr sz="16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Berpartisipasi</a:t>
                      </a:r>
                      <a:endParaRPr sz="16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Perilaku berbagi</a:t>
                      </a:r>
                      <a:endParaRPr sz="16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32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pada isu sosial dan lingkungan</a:t>
                      </a:r>
                      <a:endParaRPr sz="16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dalam aktivitas sosial</a:t>
                      </a:r>
                      <a:endParaRPr sz="16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dalam memanfaatkan fasilitas bersama</a:t>
                      </a:r>
                      <a:endParaRPr sz="16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53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  <p:sp>
        <p:nvSpPr>
          <p:cNvPr id="1422" name="Google Shape;1422;p15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8176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Karakter dirumuskan sebagai Profil Pelajar Pancasila yang terdiri dari 6 elemen utama (2/2)</a:t>
            </a:r>
            <a:endParaRPr/>
          </a:p>
        </p:txBody>
      </p:sp>
      <p:sp>
        <p:nvSpPr>
          <p:cNvPr id="1423" name="Google Shape;1423;p153"/>
          <p:cNvSpPr/>
          <p:nvPr/>
        </p:nvSpPr>
        <p:spPr>
          <a:xfrm>
            <a:off x="308000" y="1131867"/>
            <a:ext cx="4085200" cy="812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>
                <a:solidFill>
                  <a:schemeClr val="dk2"/>
                </a:solidFill>
              </a:rPr>
              <a:t>3. Kreatif</a:t>
            </a:r>
            <a:endParaRPr sz="2400"/>
          </a:p>
        </p:txBody>
      </p:sp>
      <p:sp>
        <p:nvSpPr>
          <p:cNvPr id="1424" name="Google Shape;1424;p153"/>
          <p:cNvSpPr/>
          <p:nvPr/>
        </p:nvSpPr>
        <p:spPr>
          <a:xfrm>
            <a:off x="308000" y="2530767"/>
            <a:ext cx="4085200" cy="812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>
                <a:solidFill>
                  <a:schemeClr val="dk2"/>
                </a:solidFill>
              </a:rPr>
              <a:t>4. Bernalar kritis</a:t>
            </a:r>
            <a:endParaRPr sz="2400"/>
          </a:p>
        </p:txBody>
      </p:sp>
      <p:sp>
        <p:nvSpPr>
          <p:cNvPr id="1425" name="Google Shape;1425;p153"/>
          <p:cNvSpPr/>
          <p:nvPr/>
        </p:nvSpPr>
        <p:spPr>
          <a:xfrm>
            <a:off x="308000" y="3779300"/>
            <a:ext cx="4085200" cy="812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>
                <a:solidFill>
                  <a:schemeClr val="dk2"/>
                </a:solidFill>
              </a:rPr>
              <a:t>5. Berkebhinekaan global</a:t>
            </a:r>
            <a:endParaRPr sz="2400"/>
          </a:p>
        </p:txBody>
      </p:sp>
      <p:sp>
        <p:nvSpPr>
          <p:cNvPr id="1426" name="Google Shape;1426;p153"/>
          <p:cNvSpPr/>
          <p:nvPr/>
        </p:nvSpPr>
        <p:spPr>
          <a:xfrm>
            <a:off x="308000" y="5027833"/>
            <a:ext cx="4085200" cy="812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>
                <a:solidFill>
                  <a:schemeClr val="dk2"/>
                </a:solidFill>
              </a:rPr>
              <a:t>6. Mandiri</a:t>
            </a:r>
            <a:endParaRPr sz="2400"/>
          </a:p>
        </p:txBody>
      </p:sp>
      <p:graphicFrame>
        <p:nvGraphicFramePr>
          <p:cNvPr id="1427" name="Google Shape;1427;p153"/>
          <p:cNvGraphicFramePr/>
          <p:nvPr/>
        </p:nvGraphicFramePr>
        <p:xfrm>
          <a:off x="4961100" y="1050600"/>
          <a:ext cx="6866100" cy="97533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88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8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533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Senang berpikir berbeda</a:t>
                      </a:r>
                      <a:endParaRPr sz="16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Menerapkan ide baru dalam memecahkan masalah</a:t>
                      </a:r>
                      <a:endParaRPr sz="16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Membuat karya-karya baru</a:t>
                      </a:r>
                      <a:endParaRPr sz="16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28" name="Google Shape;1428;p153"/>
          <p:cNvGraphicFramePr/>
          <p:nvPr/>
        </p:nvGraphicFramePr>
        <p:xfrm>
          <a:off x="4961100" y="2352733"/>
          <a:ext cx="6866100" cy="97533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88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8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533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Penelusuran informasi</a:t>
                      </a:r>
                      <a:endParaRPr sz="16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Analisis dan mencari informasi</a:t>
                      </a:r>
                      <a:endParaRPr sz="16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Refleksi etis dalam pengambilan keputusan</a:t>
                      </a:r>
                      <a:endParaRPr sz="16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29" name="Google Shape;1429;p153"/>
          <p:cNvGraphicFramePr/>
          <p:nvPr/>
        </p:nvGraphicFramePr>
        <p:xfrm>
          <a:off x="4961084" y="3690284"/>
          <a:ext cx="6866134" cy="97533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433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3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533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Minat terhadap budaya dari berbagai negara</a:t>
                      </a:r>
                      <a:endParaRPr sz="16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Kepedulian pada isu-isu global</a:t>
                      </a:r>
                      <a:endParaRPr sz="16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30" name="Google Shape;1430;p153"/>
          <p:cNvGraphicFramePr/>
          <p:nvPr/>
        </p:nvGraphicFramePr>
        <p:xfrm>
          <a:off x="4961084" y="5027833"/>
          <a:ext cx="6866134" cy="97533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433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3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533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Melakukan perencanaan secara reflektif</a:t>
                      </a:r>
                      <a:endParaRPr sz="16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Pengelolaan emosi dan pengendalian diri</a:t>
                      </a:r>
                      <a:endParaRPr sz="16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p154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7</a:t>
            </a:fld>
            <a:endParaRPr/>
          </a:p>
        </p:txBody>
      </p:sp>
      <p:sp>
        <p:nvSpPr>
          <p:cNvPr id="1436" name="Google Shape;1436;p154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760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Khusus untuk jenjang SMK, kualitas hasil belajar diukur dari relevansi hasil belajar murid berupa penyerapan, pendapatan dan kompetensi lulusan</a:t>
            </a:r>
            <a:endParaRPr/>
          </a:p>
          <a:p>
            <a:endParaRPr/>
          </a:p>
        </p:txBody>
      </p:sp>
      <p:sp>
        <p:nvSpPr>
          <p:cNvPr id="1437" name="Google Shape;1437;p154"/>
          <p:cNvSpPr/>
          <p:nvPr/>
        </p:nvSpPr>
        <p:spPr>
          <a:xfrm>
            <a:off x="2098712" y="1407017"/>
            <a:ext cx="21448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Penyerapan lulusan</a:t>
            </a:r>
            <a:endParaRPr sz="2400"/>
          </a:p>
        </p:txBody>
      </p:sp>
      <p:sp>
        <p:nvSpPr>
          <p:cNvPr id="1438" name="Google Shape;1438;p154"/>
          <p:cNvSpPr/>
          <p:nvPr/>
        </p:nvSpPr>
        <p:spPr>
          <a:xfrm>
            <a:off x="2098700" y="3020633"/>
            <a:ext cx="21448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Pendapatan lulusan</a:t>
            </a:r>
            <a:endParaRPr sz="2400"/>
          </a:p>
        </p:txBody>
      </p:sp>
      <p:sp>
        <p:nvSpPr>
          <p:cNvPr id="1439" name="Google Shape;1439;p154"/>
          <p:cNvSpPr/>
          <p:nvPr/>
        </p:nvSpPr>
        <p:spPr>
          <a:xfrm>
            <a:off x="2098700" y="4634233"/>
            <a:ext cx="2144800" cy="100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Kompetensi lulusan</a:t>
            </a:r>
            <a:endParaRPr sz="2400"/>
          </a:p>
        </p:txBody>
      </p:sp>
      <p:sp>
        <p:nvSpPr>
          <p:cNvPr id="1440" name="Google Shape;1440;p154"/>
          <p:cNvSpPr/>
          <p:nvPr/>
        </p:nvSpPr>
        <p:spPr>
          <a:xfrm>
            <a:off x="5106700" y="1210833"/>
            <a:ext cx="3141200" cy="13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152396" indent="-194728">
              <a:buSzPts val="1400"/>
              <a:buAutoNum type="arabicPeriod"/>
            </a:pPr>
            <a:r>
              <a:rPr lang="en" dirty="0"/>
              <a:t>Kuliah</a:t>
            </a:r>
            <a:endParaRPr dirty="0"/>
          </a:p>
          <a:p>
            <a:pPr marL="152396" indent="-194728">
              <a:buSzPts val="1400"/>
              <a:buAutoNum type="arabicPeriod"/>
            </a:pPr>
            <a:r>
              <a:rPr lang="en" dirty="0"/>
              <a:t>Bekerja</a:t>
            </a:r>
            <a:endParaRPr dirty="0"/>
          </a:p>
          <a:p>
            <a:pPr marL="152396" indent="-194728">
              <a:buSzPts val="1400"/>
              <a:buAutoNum type="arabicPeriod"/>
            </a:pPr>
            <a:r>
              <a:rPr lang="en" dirty="0"/>
              <a:t>Wirausaha</a:t>
            </a:r>
            <a:endParaRPr dirty="0"/>
          </a:p>
          <a:p>
            <a:pPr marL="152396" indent="-194728">
              <a:buSzPts val="1400"/>
              <a:buAutoNum type="arabicPeriod"/>
            </a:pPr>
            <a:r>
              <a:rPr lang="en" dirty="0"/>
              <a:t>Kesesuaian bidang kerja</a:t>
            </a:r>
            <a:endParaRPr dirty="0"/>
          </a:p>
          <a:p>
            <a:pPr marL="152396" indent="-194728">
              <a:buSzPts val="1400"/>
              <a:buAutoNum type="arabicPeriod"/>
            </a:pPr>
            <a:r>
              <a:rPr lang="en" dirty="0"/>
              <a:t>Masa tunggu</a:t>
            </a:r>
            <a:endParaRPr dirty="0"/>
          </a:p>
        </p:txBody>
      </p:sp>
      <p:sp>
        <p:nvSpPr>
          <p:cNvPr id="1441" name="Google Shape;1441;p154"/>
          <p:cNvSpPr/>
          <p:nvPr/>
        </p:nvSpPr>
        <p:spPr>
          <a:xfrm>
            <a:off x="5106700" y="2824433"/>
            <a:ext cx="3141200" cy="13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152396" indent="-194728">
              <a:buSzPts val="1400"/>
              <a:buAutoNum type="arabicPeriod"/>
            </a:pPr>
            <a:r>
              <a:rPr lang="en" sz="2400"/>
              <a:t>Kuliah (part time)</a:t>
            </a:r>
            <a:endParaRPr sz="2400"/>
          </a:p>
          <a:p>
            <a:pPr marL="152396" indent="-194728">
              <a:buSzPts val="1400"/>
              <a:buAutoNum type="arabicPeriod"/>
            </a:pPr>
            <a:r>
              <a:rPr lang="en" sz="2400"/>
              <a:t>Bekerja</a:t>
            </a:r>
            <a:endParaRPr sz="2400"/>
          </a:p>
          <a:p>
            <a:pPr marL="152396" indent="-194728">
              <a:buSzPts val="1400"/>
              <a:buAutoNum type="arabicPeriod"/>
            </a:pPr>
            <a:r>
              <a:rPr lang="en" sz="2400"/>
              <a:t>Wirausaha</a:t>
            </a:r>
            <a:endParaRPr sz="2400"/>
          </a:p>
        </p:txBody>
      </p:sp>
      <p:sp>
        <p:nvSpPr>
          <p:cNvPr id="1442" name="Google Shape;1442;p154"/>
          <p:cNvSpPr/>
          <p:nvPr/>
        </p:nvSpPr>
        <p:spPr>
          <a:xfrm>
            <a:off x="5106700" y="4438033"/>
            <a:ext cx="3141200" cy="13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152396" indent="-194728">
              <a:buSzPts val="1400"/>
              <a:buAutoNum type="arabicPeriod"/>
            </a:pPr>
            <a:r>
              <a:rPr lang="en" dirty="0"/>
              <a:t>Lulusan dengan sertifikasi keahlian</a:t>
            </a:r>
            <a:endParaRPr dirty="0"/>
          </a:p>
          <a:p>
            <a:pPr marL="152396" indent="-194728">
              <a:buSzPts val="1400"/>
              <a:buAutoNum type="arabicPeriod"/>
            </a:pPr>
            <a:r>
              <a:rPr lang="en" dirty="0"/>
              <a:t>Kepuasan dunia kerja terhadap budaya kerja lulusan</a:t>
            </a:r>
            <a:endParaRPr dirty="0"/>
          </a:p>
        </p:txBody>
      </p:sp>
      <p:cxnSp>
        <p:nvCxnSpPr>
          <p:cNvPr id="1443" name="Google Shape;1443;p154"/>
          <p:cNvCxnSpPr>
            <a:stCxn id="1437" idx="3"/>
            <a:endCxn id="1440" idx="1"/>
          </p:cNvCxnSpPr>
          <p:nvPr/>
        </p:nvCxnSpPr>
        <p:spPr>
          <a:xfrm>
            <a:off x="4243512" y="1909617"/>
            <a:ext cx="863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44" name="Google Shape;1444;p154"/>
          <p:cNvCxnSpPr>
            <a:stCxn id="1438" idx="3"/>
            <a:endCxn id="1441" idx="1"/>
          </p:cNvCxnSpPr>
          <p:nvPr/>
        </p:nvCxnSpPr>
        <p:spPr>
          <a:xfrm>
            <a:off x="4243500" y="3523233"/>
            <a:ext cx="863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45" name="Google Shape;1445;p154"/>
          <p:cNvCxnSpPr>
            <a:stCxn id="1439" idx="3"/>
            <a:endCxn id="1442" idx="1"/>
          </p:cNvCxnSpPr>
          <p:nvPr/>
        </p:nvCxnSpPr>
        <p:spPr>
          <a:xfrm>
            <a:off x="4243500" y="5136833"/>
            <a:ext cx="863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Google Shape;1450;p155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8</a:t>
            </a:fld>
            <a:endParaRPr/>
          </a:p>
        </p:txBody>
      </p:sp>
      <p:sp>
        <p:nvSpPr>
          <p:cNvPr id="1451" name="Google Shape;1451;p155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ts val="1100"/>
            </a:pPr>
            <a:r>
              <a:rPr lang="en"/>
              <a:t>Berikut struktur pohon indikator untuk dimensi A jenjang Dikdasmen</a:t>
            </a:r>
            <a:endParaRPr/>
          </a:p>
          <a:p>
            <a:endParaRPr/>
          </a:p>
        </p:txBody>
      </p:sp>
      <p:graphicFrame>
        <p:nvGraphicFramePr>
          <p:cNvPr id="1452" name="Google Shape;1452;p155"/>
          <p:cNvGraphicFramePr/>
          <p:nvPr/>
        </p:nvGraphicFramePr>
        <p:xfrm>
          <a:off x="467720" y="400956"/>
          <a:ext cx="11377566" cy="599156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065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7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545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 u="none" strike="noStrike" cap="none"/>
                        <a:t>Level 1</a:t>
                      </a:r>
                      <a:endParaRPr sz="1500" b="1" u="none" strike="noStrike" cap="none"/>
                    </a:p>
                  </a:txBody>
                  <a:tcPr marL="121933" marR="121933" marT="60967" marB="60967" anchor="ctr"/>
                </a:tc>
                <a:tc>
                  <a:txBody>
                    <a:bodyPr/>
                    <a:lstStyle/>
                    <a:p>
                      <a:pPr marL="2540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500" b="1" u="none" strike="noStrike" cap="none"/>
                        <a:t>Level 2</a:t>
                      </a:r>
                      <a:endParaRPr sz="1500" b="1" u="none" strike="noStrike" cap="none"/>
                    </a:p>
                  </a:txBody>
                  <a:tcPr marL="121933" marR="121933" marT="60967" marB="60967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/>
                        <a:t>Level 3</a:t>
                      </a:r>
                      <a:endParaRPr sz="1500" b="1" u="none" strike="noStrike" cap="none"/>
                    </a:p>
                  </a:txBody>
                  <a:tcPr marL="121933" marR="121933" marT="60967" marB="60967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49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A1. Kemampuan</a:t>
                      </a: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 literasi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/>
                </a:tc>
                <a:tc>
                  <a:txBody>
                    <a:bodyPr/>
                    <a:lstStyle/>
                    <a:p>
                      <a:pPr marL="119062" marR="0" lvl="0" indent="-9366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AutoNum type="arabicPeriod"/>
                      </a:pPr>
                      <a:r>
                        <a:rPr lang="en" sz="1300" u="none" strike="noStrike" cap="none">
                          <a:solidFill>
                            <a:schemeClr val="dk1"/>
                          </a:solidFill>
                        </a:rPr>
                        <a:t>Kemampuan memahami bacaan non fiksi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119062" marR="0" lvl="0" indent="-9366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AutoNum type="arabicPeriod"/>
                      </a:pPr>
                      <a:r>
                        <a:rPr lang="en" sz="1300" u="none" strike="noStrike" cap="none">
                          <a:solidFill>
                            <a:schemeClr val="dk1"/>
                          </a:solidFill>
                        </a:rPr>
                        <a:t>Kemampuan memahami bacaan fiksi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174625" marR="0" lvl="0" indent="-13017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AutoNum type="arabicPeriod"/>
                      </a:pP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Menemukan informasi eksplisit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74625" marR="0" lvl="0" indent="-13017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AutoNum type="arabicPeriod"/>
                      </a:pP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Menyimpulkan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74625" marR="0" lvl="0" indent="-13017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AutoNum type="arabicPeriod"/>
                      </a:pP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Refleksi dan evaluasi</a:t>
                      </a:r>
                      <a:endParaRPr sz="15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47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A.2 Kemampuan </a:t>
                      </a: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 numerasi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/>
                </a:tc>
                <a:tc>
                  <a:txBody>
                    <a:bodyPr/>
                    <a:lstStyle/>
                    <a:p>
                      <a:pPr marL="119062" marR="0" lvl="0" indent="-9366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AutoNum type="arabicPeriod"/>
                      </a:pPr>
                      <a:r>
                        <a:rPr lang="en" sz="1300" u="none" strike="noStrike" cap="none">
                          <a:solidFill>
                            <a:schemeClr val="dk1"/>
                          </a:solidFill>
                        </a:rPr>
                        <a:t>Domain bilangan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119062" marR="0" lvl="0" indent="-9366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AutoNum type="arabicPeriod"/>
                      </a:pPr>
                      <a:r>
                        <a:rPr lang="en" sz="1300" u="none" strike="noStrike" cap="none">
                          <a:solidFill>
                            <a:schemeClr val="dk1"/>
                          </a:solidFill>
                        </a:rPr>
                        <a:t>Aljabar 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119062" marR="0" lvl="0" indent="-9366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AutoNum type="arabicPeriod"/>
                      </a:pPr>
                      <a:r>
                        <a:rPr lang="en" sz="1300" u="none" strike="noStrike" cap="none">
                          <a:solidFill>
                            <a:schemeClr val="dk1"/>
                          </a:solidFill>
                        </a:rPr>
                        <a:t>Geometri 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119062" marR="0" lvl="0" indent="-9366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AutoNum type="arabicPeriod"/>
                      </a:pPr>
                      <a:r>
                        <a:rPr lang="en" sz="1300" u="none" strike="noStrike" cap="none">
                          <a:solidFill>
                            <a:schemeClr val="dk1"/>
                          </a:solidFill>
                        </a:rPr>
                        <a:t>Data dan ketidakpastian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174625" marR="0" lvl="0" indent="-13017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AutoNum type="arabicPeriod"/>
                      </a:pP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Pemahaman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74625" marR="0" lvl="0" indent="-13017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AutoNum type="arabicPeriod"/>
                      </a:pP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Penerapan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74625" marR="0" lvl="0" indent="-13017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AutoNum type="arabicPeriod"/>
                      </a:pP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Reasoning </a:t>
                      </a:r>
                      <a:endParaRPr sz="15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667">
                <a:tc rowSpan="7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A.3 K</a:t>
                      </a: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arakter</a:t>
                      </a:r>
                      <a:endParaRPr sz="15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/>
                </a:tc>
                <a:tc rowSpan="7">
                  <a:txBody>
                    <a:bodyPr/>
                    <a:lstStyle/>
                    <a:p>
                      <a:pPr marL="114300" lvl="0" indent="-1206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AutoNum type="arabicPeriod"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Beriman, bertakwa kepada Tuhan YME dan berakhlak mulia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06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AutoNum type="arabicPeriod"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Gotong royong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06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AutoNum type="arabicPeriod"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Kreativitas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06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AutoNum type="arabicPeriod"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Nalar kritis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06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AutoNum type="arabicPeriod"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Kebhinekaan global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06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AutoNum type="arabicPeriod"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Kemandirian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/>
                </a:tc>
                <a:tc rowSpan="7">
                  <a:txBody>
                    <a:bodyPr/>
                    <a:lstStyle/>
                    <a:p>
                      <a:pPr marL="17145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11 indikator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7145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3 indikator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7145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3 indikator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7145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3 indikator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7145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2 indikator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7145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2 indikator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9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9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59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59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59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137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379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A.4 Penyerapan Lulusan</a:t>
                      </a:r>
                      <a:endParaRPr sz="15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/>
                </a:tc>
                <a:tc>
                  <a:txBody>
                    <a:bodyPr/>
                    <a:lstStyle/>
                    <a:p>
                      <a:pPr marL="114300" marR="0" lvl="0" indent="-1206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AutoNum type="arabicPeriod"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Kuliah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206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AutoNum type="arabicPeriod"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Bekerja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206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AutoNum type="arabicPeriod"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Wirausaha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206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AutoNum type="arabicPeriod"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Kesesuaian bidang kerja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206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AutoNum type="arabicPeriod"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Masa tunggu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315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A.5 Pendapatan Lulusan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206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AutoNum type="arabicPeriod"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Kuliah (kerja part time)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206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AutoNum type="arabicPeriod"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Bekerja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206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AutoNum type="arabicPeriod"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Wirausaha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57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355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A.6 Kompetensi Lulusan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206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AutoNum type="arabicPeriod"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Lulusan dengan sertifikat keahlian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206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AutoNum type="arabicPeriod"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Kepuasan dunia kerja pada budaya kerja lulusan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57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p156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9</a:t>
            </a:fld>
            <a:endParaRPr/>
          </a:p>
        </p:txBody>
      </p:sp>
      <p:sp>
        <p:nvSpPr>
          <p:cNvPr id="1458" name="Google Shape;1458;p156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/>
              <a:t>Dimensi B jenjang Dikdasmen - Pemerataan Pendidikan yang Bermutu</a:t>
            </a:r>
            <a:endParaRPr/>
          </a:p>
          <a:p>
            <a:endParaRPr/>
          </a:p>
        </p:txBody>
      </p:sp>
      <p:sp>
        <p:nvSpPr>
          <p:cNvPr id="1459" name="Google Shape;1459;p156"/>
          <p:cNvSpPr txBox="1"/>
          <p:nvPr/>
        </p:nvSpPr>
        <p:spPr>
          <a:xfrm>
            <a:off x="356633" y="723801"/>
            <a:ext cx="110572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dirty="0"/>
              <a:t>Selain peningkatan mutu pendidikan, ukuran luaran yang lain adalah pemerataan layanan pendidikan yang bermutu</a:t>
            </a:r>
            <a:r>
              <a:rPr lang="en" sz="2000" dirty="0">
                <a:solidFill>
                  <a:schemeClr val="dk2"/>
                </a:solidFill>
              </a:rPr>
              <a:t>. </a:t>
            </a:r>
            <a:r>
              <a:rPr lang="en" sz="2000" dirty="0">
                <a:solidFill>
                  <a:schemeClr val="dk1"/>
                </a:solidFill>
              </a:rPr>
              <a:t>Ukuran pemerataan pendidikan yang bermutu adalah sebagai berikut</a:t>
            </a:r>
            <a:r>
              <a:rPr lang="en" sz="2000" dirty="0">
                <a:solidFill>
                  <a:schemeClr val="dk2"/>
                </a:solidFill>
              </a:rPr>
              <a:t>:</a:t>
            </a:r>
            <a:endParaRPr sz="2000" dirty="0"/>
          </a:p>
        </p:txBody>
      </p:sp>
      <p:sp>
        <p:nvSpPr>
          <p:cNvPr id="1460" name="Google Shape;1460;p156"/>
          <p:cNvSpPr/>
          <p:nvPr/>
        </p:nvSpPr>
        <p:spPr>
          <a:xfrm>
            <a:off x="592300" y="3377700"/>
            <a:ext cx="1823600" cy="10052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Pemerataan</a:t>
            </a:r>
            <a:endParaRPr sz="2000" dirty="0"/>
          </a:p>
        </p:txBody>
      </p:sp>
      <p:sp>
        <p:nvSpPr>
          <p:cNvPr id="1461" name="Google Shape;1461;p156"/>
          <p:cNvSpPr/>
          <p:nvPr/>
        </p:nvSpPr>
        <p:spPr>
          <a:xfrm>
            <a:off x="3065300" y="1827367"/>
            <a:ext cx="1823600" cy="1404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Kesenjangan hasil belajar</a:t>
            </a:r>
            <a:endParaRPr sz="2000" dirty="0"/>
          </a:p>
        </p:txBody>
      </p:sp>
      <p:sp>
        <p:nvSpPr>
          <p:cNvPr id="1462" name="Google Shape;1462;p156"/>
          <p:cNvSpPr/>
          <p:nvPr/>
        </p:nvSpPr>
        <p:spPr>
          <a:xfrm>
            <a:off x="5465900" y="1563367"/>
            <a:ext cx="1823600" cy="63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Kemampuan literasi</a:t>
            </a:r>
            <a:endParaRPr sz="2000" dirty="0"/>
          </a:p>
        </p:txBody>
      </p:sp>
      <p:sp>
        <p:nvSpPr>
          <p:cNvPr id="1463" name="Google Shape;1463;p156"/>
          <p:cNvSpPr/>
          <p:nvPr/>
        </p:nvSpPr>
        <p:spPr>
          <a:xfrm>
            <a:off x="5465900" y="2210981"/>
            <a:ext cx="1823600" cy="63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Kemampuan numerasi</a:t>
            </a:r>
            <a:endParaRPr sz="2000" dirty="0"/>
          </a:p>
        </p:txBody>
      </p:sp>
      <p:sp>
        <p:nvSpPr>
          <p:cNvPr id="1464" name="Google Shape;1464;p156"/>
          <p:cNvSpPr/>
          <p:nvPr/>
        </p:nvSpPr>
        <p:spPr>
          <a:xfrm>
            <a:off x="5465900" y="2870263"/>
            <a:ext cx="1823600" cy="63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Karakter / perilaku</a:t>
            </a:r>
            <a:endParaRPr sz="2000" dirty="0"/>
          </a:p>
        </p:txBody>
      </p:sp>
      <p:cxnSp>
        <p:nvCxnSpPr>
          <p:cNvPr id="1465" name="Google Shape;1465;p156"/>
          <p:cNvCxnSpPr>
            <a:stCxn id="1461" idx="3"/>
            <a:endCxn id="1462" idx="1"/>
          </p:cNvCxnSpPr>
          <p:nvPr/>
        </p:nvCxnSpPr>
        <p:spPr>
          <a:xfrm rot="10800000" flipH="1">
            <a:off x="4888900" y="1881967"/>
            <a:ext cx="577200" cy="647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66" name="Google Shape;1466;p156"/>
          <p:cNvCxnSpPr>
            <a:stCxn id="1461" idx="3"/>
            <a:endCxn id="1463" idx="1"/>
          </p:cNvCxnSpPr>
          <p:nvPr/>
        </p:nvCxnSpPr>
        <p:spPr>
          <a:xfrm>
            <a:off x="4888900" y="2529567"/>
            <a:ext cx="577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67" name="Google Shape;1467;p156"/>
          <p:cNvCxnSpPr>
            <a:stCxn id="1461" idx="3"/>
            <a:endCxn id="1464" idx="1"/>
          </p:cNvCxnSpPr>
          <p:nvPr/>
        </p:nvCxnSpPr>
        <p:spPr>
          <a:xfrm>
            <a:off x="4888900" y="2529567"/>
            <a:ext cx="577200" cy="65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68" name="Google Shape;1468;p156"/>
          <p:cNvSpPr/>
          <p:nvPr/>
        </p:nvSpPr>
        <p:spPr>
          <a:xfrm>
            <a:off x="7998967" y="1504900"/>
            <a:ext cx="4030800" cy="202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2400"/>
              <a:t>Kesenjangan antara kelompok:</a:t>
            </a:r>
            <a:endParaRPr sz="2400"/>
          </a:p>
          <a:p>
            <a:pPr marL="152396" indent="-194728">
              <a:buSzPts val="1400"/>
              <a:buAutoNum type="arabicPeriod"/>
            </a:pPr>
            <a:r>
              <a:rPr lang="en" sz="2400"/>
              <a:t>Gender</a:t>
            </a:r>
            <a:endParaRPr sz="2400"/>
          </a:p>
          <a:p>
            <a:pPr marL="152396" indent="-194728">
              <a:buSzPts val="1400"/>
              <a:buAutoNum type="arabicPeriod"/>
            </a:pPr>
            <a:r>
              <a:rPr lang="en" sz="2400"/>
              <a:t>Sosial ekonomi status</a:t>
            </a:r>
            <a:endParaRPr sz="2400"/>
          </a:p>
          <a:p>
            <a:pPr marL="152396" indent="-194728">
              <a:buSzPts val="1400"/>
              <a:buAutoNum type="arabicPeriod"/>
            </a:pPr>
            <a:r>
              <a:rPr lang="en" sz="2400"/>
              <a:t>Wilayah</a:t>
            </a:r>
            <a:endParaRPr sz="2400"/>
          </a:p>
        </p:txBody>
      </p:sp>
      <p:sp>
        <p:nvSpPr>
          <p:cNvPr id="1469" name="Google Shape;1469;p156"/>
          <p:cNvSpPr/>
          <p:nvPr/>
        </p:nvSpPr>
        <p:spPr>
          <a:xfrm>
            <a:off x="7425433" y="1563367"/>
            <a:ext cx="437600" cy="63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E9E9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470" name="Google Shape;1470;p156"/>
          <p:cNvSpPr/>
          <p:nvPr/>
        </p:nvSpPr>
        <p:spPr>
          <a:xfrm>
            <a:off x="7425433" y="2210967"/>
            <a:ext cx="437600" cy="63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E9E9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471" name="Google Shape;1471;p156"/>
          <p:cNvSpPr/>
          <p:nvPr/>
        </p:nvSpPr>
        <p:spPr>
          <a:xfrm>
            <a:off x="7425433" y="2958767"/>
            <a:ext cx="437600" cy="63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E9E9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472" name="Google Shape;1472;p156"/>
          <p:cNvSpPr/>
          <p:nvPr/>
        </p:nvSpPr>
        <p:spPr>
          <a:xfrm>
            <a:off x="2993733" y="4221133"/>
            <a:ext cx="1823600" cy="1404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Angka Partisipasi Kasar dan Sekolah</a:t>
            </a:r>
            <a:endParaRPr sz="2400" dirty="0"/>
          </a:p>
        </p:txBody>
      </p:sp>
      <p:sp>
        <p:nvSpPr>
          <p:cNvPr id="1473" name="Google Shape;1473;p156"/>
          <p:cNvSpPr/>
          <p:nvPr/>
        </p:nvSpPr>
        <p:spPr>
          <a:xfrm>
            <a:off x="5465900" y="3900167"/>
            <a:ext cx="1823600" cy="63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467">
                <a:solidFill>
                  <a:schemeClr val="dk1"/>
                </a:solidFill>
                <a:highlight>
                  <a:srgbClr val="FFFFFF"/>
                </a:highlight>
              </a:rPr>
              <a:t>SD/MI/Paket A/SDLB</a:t>
            </a:r>
            <a:endParaRPr sz="1467">
              <a:solidFill>
                <a:schemeClr val="dk1"/>
              </a:solidFill>
            </a:endParaRPr>
          </a:p>
        </p:txBody>
      </p:sp>
      <p:sp>
        <p:nvSpPr>
          <p:cNvPr id="1474" name="Google Shape;1474;p156"/>
          <p:cNvSpPr/>
          <p:nvPr/>
        </p:nvSpPr>
        <p:spPr>
          <a:xfrm>
            <a:off x="5501267" y="4604732"/>
            <a:ext cx="1823600" cy="63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467">
                <a:solidFill>
                  <a:schemeClr val="dk1"/>
                </a:solidFill>
                <a:highlight>
                  <a:srgbClr val="FFFFFF"/>
                </a:highlight>
              </a:rPr>
              <a:t>SMP/MTS/Paket B/SMPLB</a:t>
            </a:r>
            <a:endParaRPr sz="1467">
              <a:solidFill>
                <a:schemeClr val="dk1"/>
              </a:solidFill>
            </a:endParaRPr>
          </a:p>
        </p:txBody>
      </p:sp>
      <p:sp>
        <p:nvSpPr>
          <p:cNvPr id="1475" name="Google Shape;1475;p156"/>
          <p:cNvSpPr/>
          <p:nvPr/>
        </p:nvSpPr>
        <p:spPr>
          <a:xfrm>
            <a:off x="5496351" y="5309313"/>
            <a:ext cx="1823600" cy="63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467">
                <a:solidFill>
                  <a:schemeClr val="dk1"/>
                </a:solidFill>
                <a:highlight>
                  <a:srgbClr val="FFFFFF"/>
                </a:highlight>
              </a:rPr>
              <a:t>SMA/K/MA/MAK/Paket C/SMALB</a:t>
            </a:r>
            <a:endParaRPr sz="2000">
              <a:solidFill>
                <a:schemeClr val="dk1"/>
              </a:solidFill>
            </a:endParaRPr>
          </a:p>
        </p:txBody>
      </p:sp>
      <p:cxnSp>
        <p:nvCxnSpPr>
          <p:cNvPr id="1476" name="Google Shape;1476;p156"/>
          <p:cNvCxnSpPr>
            <a:stCxn id="1472" idx="3"/>
            <a:endCxn id="1473" idx="1"/>
          </p:cNvCxnSpPr>
          <p:nvPr/>
        </p:nvCxnSpPr>
        <p:spPr>
          <a:xfrm rot="10800000" flipH="1">
            <a:off x="4817333" y="4218933"/>
            <a:ext cx="648400" cy="70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77" name="Google Shape;1477;p156"/>
          <p:cNvCxnSpPr>
            <a:stCxn id="1472" idx="3"/>
            <a:endCxn id="1474" idx="1"/>
          </p:cNvCxnSpPr>
          <p:nvPr/>
        </p:nvCxnSpPr>
        <p:spPr>
          <a:xfrm>
            <a:off x="4817333" y="4923333"/>
            <a:ext cx="684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78" name="Google Shape;1478;p156"/>
          <p:cNvCxnSpPr>
            <a:stCxn id="1472" idx="3"/>
            <a:endCxn id="1475" idx="1"/>
          </p:cNvCxnSpPr>
          <p:nvPr/>
        </p:nvCxnSpPr>
        <p:spPr>
          <a:xfrm>
            <a:off x="4817333" y="4923333"/>
            <a:ext cx="679200" cy="70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79" name="Google Shape;1479;p156"/>
          <p:cNvSpPr/>
          <p:nvPr/>
        </p:nvSpPr>
        <p:spPr>
          <a:xfrm>
            <a:off x="7998967" y="3841700"/>
            <a:ext cx="4030800" cy="202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1733"/>
              <a:t>APS antara:</a:t>
            </a:r>
            <a:endParaRPr sz="1733"/>
          </a:p>
          <a:p>
            <a:pPr marL="609585"/>
            <a:endParaRPr sz="1733"/>
          </a:p>
          <a:p>
            <a:pPr marL="152396" indent="-186262">
              <a:buSzPts val="1300"/>
              <a:buAutoNum type="arabicPeriod"/>
            </a:pPr>
            <a:r>
              <a:rPr lang="en" sz="1733"/>
              <a:t>Perquantile status sosial ekonomi</a:t>
            </a:r>
            <a:endParaRPr sz="1733"/>
          </a:p>
          <a:p>
            <a:pPr marL="152396" indent="-186262">
              <a:buSzPts val="1300"/>
              <a:buAutoNum type="arabicPeriod"/>
            </a:pPr>
            <a:r>
              <a:rPr lang="en" sz="1733"/>
              <a:t>Gender</a:t>
            </a:r>
            <a:endParaRPr sz="1733"/>
          </a:p>
          <a:p>
            <a:pPr marL="152396" indent="-186262">
              <a:buSzPts val="1300"/>
              <a:buAutoNum type="arabicPeriod"/>
            </a:pPr>
            <a:r>
              <a:rPr lang="en" sz="1733"/>
              <a:t>Murid disabilitas</a:t>
            </a:r>
            <a:endParaRPr sz="1733"/>
          </a:p>
        </p:txBody>
      </p:sp>
      <p:sp>
        <p:nvSpPr>
          <p:cNvPr id="1480" name="Google Shape;1480;p156"/>
          <p:cNvSpPr/>
          <p:nvPr/>
        </p:nvSpPr>
        <p:spPr>
          <a:xfrm>
            <a:off x="7425433" y="3900167"/>
            <a:ext cx="437600" cy="63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E9E9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481" name="Google Shape;1481;p156"/>
          <p:cNvSpPr/>
          <p:nvPr/>
        </p:nvSpPr>
        <p:spPr>
          <a:xfrm>
            <a:off x="7425433" y="4556133"/>
            <a:ext cx="437600" cy="63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E9E9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482" name="Google Shape;1482;p156"/>
          <p:cNvSpPr/>
          <p:nvPr/>
        </p:nvSpPr>
        <p:spPr>
          <a:xfrm>
            <a:off x="7425433" y="5212100"/>
            <a:ext cx="437600" cy="63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E9E9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1483" name="Google Shape;1483;p156"/>
          <p:cNvCxnSpPr>
            <a:stCxn id="1460" idx="3"/>
            <a:endCxn id="1461" idx="1"/>
          </p:cNvCxnSpPr>
          <p:nvPr/>
        </p:nvCxnSpPr>
        <p:spPr>
          <a:xfrm rot="10800000" flipH="1">
            <a:off x="2415900" y="2529500"/>
            <a:ext cx="649600" cy="1350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84" name="Google Shape;1484;p156"/>
          <p:cNvCxnSpPr>
            <a:stCxn id="1460" idx="3"/>
            <a:endCxn id="1472" idx="1"/>
          </p:cNvCxnSpPr>
          <p:nvPr/>
        </p:nvCxnSpPr>
        <p:spPr>
          <a:xfrm>
            <a:off x="2415900" y="3880300"/>
            <a:ext cx="578000" cy="104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85" name="Google Shape;1485;p156"/>
          <p:cNvSpPr txBox="1"/>
          <p:nvPr/>
        </p:nvSpPr>
        <p:spPr>
          <a:xfrm>
            <a:off x="187900" y="5966368"/>
            <a:ext cx="90188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/>
              <a:t>Angka partisipasi adalah indikator khusus untuk daerah</a:t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p157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10</a:t>
            </a:fld>
            <a:endParaRPr/>
          </a:p>
        </p:txBody>
      </p:sp>
      <p:sp>
        <p:nvSpPr>
          <p:cNvPr id="1491" name="Google Shape;1491;p157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" dirty="0"/>
              <a:t>Berikut struktur pohon indikator untuk dimensi B jenjang Dikdasmen</a:t>
            </a:r>
            <a:endParaRPr dirty="0"/>
          </a:p>
          <a:p>
            <a:endParaRPr dirty="0"/>
          </a:p>
        </p:txBody>
      </p:sp>
      <p:graphicFrame>
        <p:nvGraphicFramePr>
          <p:cNvPr id="1492" name="Google Shape;1492;p157"/>
          <p:cNvGraphicFramePr/>
          <p:nvPr>
            <p:extLst>
              <p:ext uri="{D42A27DB-BD31-4B8C-83A1-F6EECF244321}">
                <p14:modId xmlns:p14="http://schemas.microsoft.com/office/powerpoint/2010/main" val="480094547"/>
              </p:ext>
            </p:extLst>
          </p:nvPr>
        </p:nvGraphicFramePr>
        <p:xfrm>
          <a:off x="438112" y="608093"/>
          <a:ext cx="11315367" cy="576189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648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1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5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769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u="none" strike="noStrike" cap="none">
                          <a:solidFill>
                            <a:schemeClr val="dk1"/>
                          </a:solidFill>
                        </a:rPr>
                        <a:t>Level 1</a:t>
                      </a:r>
                      <a:endParaRPr sz="18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254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</a:rPr>
                        <a:t>Level 2</a:t>
                      </a:r>
                      <a:endParaRPr sz="1800" b="1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9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B.1 </a:t>
                      </a:r>
                      <a:r>
                        <a:rPr lang="en" sz="1800" u="none" strike="noStrike" cap="none">
                          <a:solidFill>
                            <a:schemeClr val="dk1"/>
                          </a:solidFill>
                        </a:rPr>
                        <a:t>Kesenjangan literasi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rowSpan="3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Dibandingkan antara: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AutoNum type="arabicPeriod"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kelompok gender (khusus iklim keamanan dan inklusivitas, perbandingan dipisah antara siswa &amp; guru+KS)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AutoNum type="arabicPeriod"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kelompok status sosial ekonomi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AutoNum type="arabicPeriod"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Wilayah perkotaan vs pedesaan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9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B.2 </a:t>
                      </a:r>
                      <a:r>
                        <a:rPr lang="en" sz="1800" u="none" strike="noStrike" cap="none">
                          <a:solidFill>
                            <a:schemeClr val="dk1"/>
                          </a:solidFill>
                        </a:rPr>
                        <a:t>Kesenjangan numerasi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00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B.3 </a:t>
                      </a:r>
                      <a:r>
                        <a:rPr lang="en" sz="1800" u="none" strike="noStrike" cap="none">
                          <a:solidFill>
                            <a:schemeClr val="dk1"/>
                          </a:solidFill>
                        </a:rPr>
                        <a:t>Kesenjangan karakter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9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B.4 APK SD/MI/Paket A/SDLB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69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B.5 </a:t>
                      </a:r>
                      <a:r>
                        <a:rPr lang="en" sz="1800" u="none" strike="noStrike" cap="none">
                          <a:solidFill>
                            <a:schemeClr val="dk1"/>
                          </a:solidFill>
                        </a:rPr>
                        <a:t>AP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S</a:t>
                      </a:r>
                      <a:r>
                        <a:rPr lang="en" sz="1800" u="none" strike="noStrike" cap="none">
                          <a:solidFill>
                            <a:schemeClr val="dk1"/>
                          </a:solidFill>
                        </a:rPr>
                        <a:t> SD/MI/Paket A/SDLB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/>
                </a:tc>
                <a:tc rowSpan="5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Dianalisa berdasarkan kelompok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marL="174625" lvl="0" indent="-1746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AutoNum type="arabicPeriod"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Quintile status sosial ekonomi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marL="174625" lvl="0" indent="-1746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AutoNum type="arabicPeriod"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Kelompok gender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marL="174625" lvl="0" indent="-1746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AutoNum type="arabicPeriod"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Murid disabilitas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/>
                </a:tc>
                <a:tc rowSpan="5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345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B.6 </a:t>
                      </a:r>
                      <a:r>
                        <a:rPr lang="en" sz="18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K</a:t>
                      </a:r>
                      <a:r>
                        <a:rPr lang="en" sz="18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SMP/MTS/Paket B/SMPLB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769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B.7 APS SMP/MTS/Paket B/SMPLB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5345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B.8 APK SMA/K/MA/Paket C/SMALB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382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800" dirty="0">
                          <a:solidFill>
                            <a:schemeClr val="dk1"/>
                          </a:solidFill>
                        </a:rPr>
                        <a:t>B.9 </a:t>
                      </a:r>
                      <a:r>
                        <a:rPr lang="en" sz="1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</a:t>
                      </a:r>
                      <a:r>
                        <a:rPr lang="en" sz="1800" dirty="0">
                          <a:solidFill>
                            <a:schemeClr val="dk1"/>
                          </a:solidFill>
                        </a:rPr>
                        <a:t>S </a:t>
                      </a:r>
                      <a:r>
                        <a:rPr lang="en" sz="1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SMA/K/MA/Paket C/SMALB</a:t>
                      </a:r>
                      <a:endParaRPr sz="1800" dirty="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158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11</a:t>
            </a:fld>
            <a:endParaRPr/>
          </a:p>
        </p:txBody>
      </p:sp>
      <p:sp>
        <p:nvSpPr>
          <p:cNvPr id="1498" name="Google Shape;1498;p15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896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ts val="2800"/>
            </a:pPr>
            <a:r>
              <a:rPr lang="en"/>
              <a:t>Dimensi C, D dan E merupakan kelompok indikator proses dan input yang berkontribusi terhadap hasil belajar siswa (output)</a:t>
            </a:r>
            <a:endParaRPr/>
          </a:p>
        </p:txBody>
      </p:sp>
      <p:sp>
        <p:nvSpPr>
          <p:cNvPr id="1499" name="Google Shape;1499;p158"/>
          <p:cNvSpPr txBox="1">
            <a:spLocks noGrp="1"/>
          </p:cNvSpPr>
          <p:nvPr>
            <p:ph type="body" idx="1"/>
          </p:nvPr>
        </p:nvSpPr>
        <p:spPr>
          <a:xfrm>
            <a:off x="545933" y="1123620"/>
            <a:ext cx="3120000" cy="15060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228594" indent="-21866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300"/>
              <a:buAutoNum type="alphaUcPeriod"/>
            </a:pPr>
            <a:r>
              <a:rPr lang="en" sz="1733">
                <a:solidFill>
                  <a:srgbClr val="000000"/>
                </a:solidFill>
              </a:rPr>
              <a:t>Capaian hasil belajar</a:t>
            </a:r>
            <a:endParaRPr sz="1733">
              <a:solidFill>
                <a:srgbClr val="000000"/>
              </a:solidFill>
            </a:endParaRPr>
          </a:p>
          <a:p>
            <a:pPr marL="228594" indent="-21866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300"/>
              <a:buAutoNum type="alphaUcPeriod"/>
            </a:pPr>
            <a:r>
              <a:rPr lang="en" sz="1733">
                <a:solidFill>
                  <a:srgbClr val="000000"/>
                </a:solidFill>
              </a:rPr>
              <a:t>Pemerataan pendidikan yang bermutu</a:t>
            </a:r>
            <a:endParaRPr sz="1733">
              <a:solidFill>
                <a:srgbClr val="000000"/>
              </a:solidFill>
            </a:endParaRPr>
          </a:p>
        </p:txBody>
      </p:sp>
      <p:sp>
        <p:nvSpPr>
          <p:cNvPr id="1500" name="Google Shape;1500;p158"/>
          <p:cNvSpPr/>
          <p:nvPr/>
        </p:nvSpPr>
        <p:spPr>
          <a:xfrm flipH="1">
            <a:off x="7680727" y="1176033"/>
            <a:ext cx="526400" cy="1401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FEFE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7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1" name="Google Shape;1501;p158"/>
          <p:cNvSpPr txBox="1">
            <a:spLocks noGrp="1"/>
          </p:cNvSpPr>
          <p:nvPr>
            <p:ph type="body" idx="2"/>
          </p:nvPr>
        </p:nvSpPr>
        <p:spPr>
          <a:xfrm>
            <a:off x="545933" y="2629633"/>
            <a:ext cx="31200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r>
              <a:rPr lang="en" sz="1733" b="1" i="1">
                <a:solidFill>
                  <a:srgbClr val="000000"/>
                </a:solidFill>
              </a:rPr>
              <a:t>Output</a:t>
            </a:r>
            <a:endParaRPr sz="1733" b="1" i="1">
              <a:solidFill>
                <a:srgbClr val="000000"/>
              </a:solidFill>
            </a:endParaRPr>
          </a:p>
        </p:txBody>
      </p:sp>
      <p:sp>
        <p:nvSpPr>
          <p:cNvPr id="1502" name="Google Shape;1502;p158"/>
          <p:cNvSpPr txBox="1">
            <a:spLocks noGrp="1"/>
          </p:cNvSpPr>
          <p:nvPr>
            <p:ph type="body" idx="3"/>
          </p:nvPr>
        </p:nvSpPr>
        <p:spPr>
          <a:xfrm>
            <a:off x="4443344" y="1105100"/>
            <a:ext cx="3120000" cy="15060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228594" indent="-218661"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300"/>
              <a:buAutoNum type="alphaUcPeriod" startAt="4"/>
            </a:pPr>
            <a:r>
              <a:rPr lang="en" sz="1733">
                <a:solidFill>
                  <a:srgbClr val="000000"/>
                </a:solidFill>
              </a:rPr>
              <a:t>Mutu dan relevansi pembelajaran</a:t>
            </a:r>
            <a:endParaRPr sz="1733">
              <a:solidFill>
                <a:srgbClr val="000000"/>
              </a:solidFill>
            </a:endParaRPr>
          </a:p>
        </p:txBody>
      </p:sp>
      <p:sp>
        <p:nvSpPr>
          <p:cNvPr id="1503" name="Google Shape;1503;p158"/>
          <p:cNvSpPr txBox="1">
            <a:spLocks noGrp="1"/>
          </p:cNvSpPr>
          <p:nvPr>
            <p:ph type="body" idx="4"/>
          </p:nvPr>
        </p:nvSpPr>
        <p:spPr>
          <a:xfrm>
            <a:off x="4502800" y="2629633"/>
            <a:ext cx="3150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r>
              <a:rPr lang="en" sz="1733" b="1" i="1">
                <a:solidFill>
                  <a:srgbClr val="000000"/>
                </a:solidFill>
              </a:rPr>
              <a:t>Proses</a:t>
            </a:r>
            <a:endParaRPr sz="1733" b="1" i="1">
              <a:solidFill>
                <a:srgbClr val="000000"/>
              </a:solidFill>
            </a:endParaRPr>
          </a:p>
        </p:txBody>
      </p:sp>
      <p:sp>
        <p:nvSpPr>
          <p:cNvPr id="1504" name="Google Shape;1504;p158"/>
          <p:cNvSpPr txBox="1">
            <a:spLocks noGrp="1"/>
          </p:cNvSpPr>
          <p:nvPr>
            <p:ph type="body" idx="5"/>
          </p:nvPr>
        </p:nvSpPr>
        <p:spPr>
          <a:xfrm>
            <a:off x="8324539" y="1142029"/>
            <a:ext cx="3120000" cy="1469200"/>
          </a:xfrm>
          <a:prstGeom prst="rect">
            <a:avLst/>
          </a:prstGeom>
          <a:solidFill>
            <a:srgbClr val="FCE5CD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228594" indent="-21866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300"/>
              <a:buAutoNum type="alphaUcPeriod" startAt="3"/>
            </a:pPr>
            <a:r>
              <a:rPr lang="en" sz="1733">
                <a:solidFill>
                  <a:srgbClr val="000000"/>
                </a:solidFill>
              </a:rPr>
              <a:t>Kompetensi dan kinerja GTK</a:t>
            </a:r>
            <a:endParaRPr sz="1733">
              <a:solidFill>
                <a:srgbClr val="000000"/>
              </a:solidFill>
            </a:endParaRPr>
          </a:p>
          <a:p>
            <a:pPr marL="228594" indent="-21866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300"/>
              <a:buAutoNum type="alphaUcPeriod" startAt="5"/>
            </a:pPr>
            <a:r>
              <a:rPr lang="en" sz="1733">
                <a:solidFill>
                  <a:schemeClr val="dk1"/>
                </a:solidFill>
              </a:rPr>
              <a:t>Pengelolaan sekolah yang partisipatif, transparan, dan akuntabel</a:t>
            </a:r>
            <a:endParaRPr sz="1733">
              <a:solidFill>
                <a:srgbClr val="000000"/>
              </a:solidFill>
            </a:endParaRPr>
          </a:p>
        </p:txBody>
      </p:sp>
      <p:sp>
        <p:nvSpPr>
          <p:cNvPr id="1505" name="Google Shape;1505;p158"/>
          <p:cNvSpPr txBox="1">
            <a:spLocks noGrp="1"/>
          </p:cNvSpPr>
          <p:nvPr>
            <p:ph type="body" idx="6"/>
          </p:nvPr>
        </p:nvSpPr>
        <p:spPr>
          <a:xfrm>
            <a:off x="8340733" y="2577233"/>
            <a:ext cx="3150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r>
              <a:rPr lang="en" sz="1733" b="1" i="1">
                <a:solidFill>
                  <a:srgbClr val="000000"/>
                </a:solidFill>
              </a:rPr>
              <a:t>Input</a:t>
            </a:r>
            <a:endParaRPr sz="1733" b="1" i="1">
              <a:solidFill>
                <a:srgbClr val="000000"/>
              </a:solidFill>
            </a:endParaRPr>
          </a:p>
        </p:txBody>
      </p:sp>
      <p:sp>
        <p:nvSpPr>
          <p:cNvPr id="1506" name="Google Shape;1506;p158"/>
          <p:cNvSpPr/>
          <p:nvPr/>
        </p:nvSpPr>
        <p:spPr>
          <a:xfrm flipH="1">
            <a:off x="3791431" y="1176031"/>
            <a:ext cx="526400" cy="1401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FEFE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7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7" name="Google Shape;1507;p158"/>
          <p:cNvSpPr/>
          <p:nvPr/>
        </p:nvSpPr>
        <p:spPr>
          <a:xfrm>
            <a:off x="4304133" y="846563"/>
            <a:ext cx="7279600" cy="21264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08" name="Google Shape;1508;p158"/>
          <p:cNvSpPr txBox="1"/>
          <p:nvPr/>
        </p:nvSpPr>
        <p:spPr>
          <a:xfrm>
            <a:off x="233" y="3072133"/>
            <a:ext cx="12192000" cy="363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dirty="0"/>
              <a:t>Berdasarkan literatur ilmiah tentang efektivitas pengajaran dan efektivitas sekolah, </a:t>
            </a:r>
            <a:r>
              <a:rPr lang="en" sz="2000" b="1" dirty="0"/>
              <a:t>sekolah yang baik adalah sekolah yang efektif memfasilitasi belajar siswa</a:t>
            </a:r>
            <a:r>
              <a:rPr lang="en" sz="2000" dirty="0"/>
              <a:t>. Terdapat tujuh komponen yang diasumsikan dapat mempengaruhi  hasil belajar siswa: </a:t>
            </a:r>
            <a:endParaRPr sz="2000" dirty="0"/>
          </a:p>
          <a:p>
            <a:pPr marL="228594" indent="-194728">
              <a:buSzPts val="1400"/>
              <a:buAutoNum type="arabicPeriod"/>
            </a:pPr>
            <a:r>
              <a:rPr lang="en" sz="2000" b="1" dirty="0"/>
              <a:t>Proses pembelajaran</a:t>
            </a:r>
            <a:r>
              <a:rPr lang="en" sz="2000" dirty="0"/>
              <a:t> yang berkualitas</a:t>
            </a:r>
            <a:endParaRPr sz="2000" dirty="0"/>
          </a:p>
          <a:p>
            <a:pPr marL="228594" indent="-194728">
              <a:buSzPts val="1400"/>
              <a:buAutoNum type="arabicPeriod"/>
            </a:pPr>
            <a:r>
              <a:rPr lang="en" sz="2000" dirty="0"/>
              <a:t>Guru-guru yang secara konsisten melakukan </a:t>
            </a:r>
            <a:r>
              <a:rPr lang="en" sz="2000" b="1" dirty="0"/>
              <a:t>refleksi dan memperbaiki praktik pengajarannya</a:t>
            </a:r>
            <a:endParaRPr sz="2000" b="1" dirty="0"/>
          </a:p>
          <a:p>
            <a:pPr marL="228594" indent="-194728">
              <a:buSzPts val="1400"/>
              <a:buAutoNum type="arabicPeriod"/>
            </a:pPr>
            <a:r>
              <a:rPr lang="en" sz="2000" dirty="0"/>
              <a:t>Kepala sekolah yang menerapkan </a:t>
            </a:r>
            <a:r>
              <a:rPr lang="en" sz="2000" b="1" dirty="0"/>
              <a:t>visi, kebijakan, dan program yang berfokus pada kualitas pembelajaran</a:t>
            </a:r>
            <a:endParaRPr sz="2000" b="1" dirty="0"/>
          </a:p>
          <a:p>
            <a:pPr marL="228594" indent="-194728">
              <a:buSzPts val="1400"/>
              <a:buAutoNum type="arabicPeriod"/>
            </a:pPr>
            <a:r>
              <a:rPr lang="en" sz="2000" dirty="0"/>
              <a:t>Iklim sekolah yang </a:t>
            </a:r>
            <a:r>
              <a:rPr lang="en" sz="2000" b="1" dirty="0"/>
              <a:t>aman</a:t>
            </a:r>
            <a:r>
              <a:rPr lang="en" sz="2000" dirty="0"/>
              <a:t> </a:t>
            </a:r>
            <a:endParaRPr sz="2000" dirty="0"/>
          </a:p>
          <a:p>
            <a:pPr marL="228594" indent="-194728">
              <a:buSzPts val="1400"/>
              <a:buAutoNum type="arabicPeriod"/>
            </a:pPr>
            <a:r>
              <a:rPr lang="en" sz="2000" dirty="0"/>
              <a:t>Iklim sekolah yang </a:t>
            </a:r>
            <a:r>
              <a:rPr lang="en" sz="2000" b="1" dirty="0"/>
              <a:t>inklusif</a:t>
            </a:r>
            <a:endParaRPr sz="2000" b="1" dirty="0"/>
          </a:p>
          <a:p>
            <a:pPr marL="228594" indent="-194728">
              <a:buSzPts val="1400"/>
              <a:buAutoNum type="arabicPeriod"/>
            </a:pPr>
            <a:r>
              <a:rPr lang="en" sz="2000" b="1" dirty="0"/>
              <a:t>Kompetensi guru</a:t>
            </a:r>
            <a:r>
              <a:rPr lang="en" sz="2000" dirty="0"/>
              <a:t> dalam menguasai keterampilan pedagogik, materi ajar, dan cara mengajarkan materi tsb</a:t>
            </a:r>
            <a:endParaRPr sz="2000" dirty="0"/>
          </a:p>
          <a:p>
            <a:pPr marL="228594" indent="-194728">
              <a:buSzPts val="1400"/>
              <a:buAutoNum type="arabicPeriod"/>
            </a:pPr>
            <a:r>
              <a:rPr lang="en" sz="2000" dirty="0"/>
              <a:t>Latar belakang sosial-ekonomi siswa, seperti tingkat pendidikan orang tua dan fasilitas belajar yang tersedia di rumah.</a:t>
            </a:r>
            <a:endParaRPr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Google Shape;1513;p159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12</a:t>
            </a:fld>
            <a:endParaRPr/>
          </a:p>
        </p:txBody>
      </p:sp>
      <p:sp>
        <p:nvSpPr>
          <p:cNvPr id="1514" name="Google Shape;1514;p15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buClr>
                <a:srgbClr val="F46524"/>
              </a:buClr>
              <a:buSzPts val="1100"/>
            </a:pPr>
            <a:r>
              <a:rPr lang="en"/>
              <a:t>Indikator dimensi C jenjang Dikdasmen - Kompetensi dan Kinerja PTK</a:t>
            </a:r>
            <a:endParaRPr/>
          </a:p>
        </p:txBody>
      </p:sp>
      <p:sp>
        <p:nvSpPr>
          <p:cNvPr id="1515" name="Google Shape;1515;p159"/>
          <p:cNvSpPr txBox="1">
            <a:spLocks noGrp="1"/>
          </p:cNvSpPr>
          <p:nvPr>
            <p:ph type="body" idx="1"/>
          </p:nvPr>
        </p:nvSpPr>
        <p:spPr>
          <a:xfrm>
            <a:off x="243300" y="554167"/>
            <a:ext cx="11754000" cy="19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228594" indent="-270927" algn="just">
              <a:spcBef>
                <a:spcPts val="0"/>
              </a:spcBef>
              <a:buSzPts val="1400"/>
              <a:buChar char="●"/>
            </a:pP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Kompetensi guru </a:t>
            </a:r>
            <a:r>
              <a:rPr lang="en" sz="1800" dirty="0"/>
              <a:t>dalam </a:t>
            </a: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menguasai keterampilan pedagogik, materi ajar, dan cara mengajarkan materi, dan kinerja berdampak pada proses pembelajaran yang berkualitas yang mempengaruhi hasil belajar siswa.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228594" indent="-270927" algn="just">
              <a:spcBef>
                <a:spcPts val="0"/>
              </a:spcBef>
              <a:buSzPts val="1400"/>
              <a:buFont typeface="Arial"/>
              <a:buChar char="●"/>
            </a:pP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Indikator yang diukur untuk memotret hal diatas adalah sertifikasi pendidik, pelatihan, PGP,  ijazah,  nilai uji kompetensi guru, dan tingkat kehadiran guru.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228594" indent="-270927" algn="just">
              <a:spcBef>
                <a:spcPts val="0"/>
              </a:spcBef>
              <a:buSzPts val="1400"/>
              <a:buChar char="●"/>
            </a:pP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Selain itu bagi kinerja </a:t>
            </a:r>
            <a:r>
              <a:rPr lang="en" sz="1800" dirty="0"/>
              <a:t>d</a:t>
            </a: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aerah, diukur</a:t>
            </a:r>
            <a:r>
              <a:rPr lang="en" sz="1800" dirty="0"/>
              <a:t> </a:t>
            </a: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tingkat pemerataan distribusi guru dan </a:t>
            </a:r>
            <a:r>
              <a:rPr lang="en" sz="1800" dirty="0"/>
              <a:t>pemenuhan kebutuhan guru</a:t>
            </a: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.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6" name="Google Shape;1516;p159"/>
          <p:cNvSpPr/>
          <p:nvPr/>
        </p:nvSpPr>
        <p:spPr>
          <a:xfrm>
            <a:off x="1089433" y="2995333"/>
            <a:ext cx="2220800" cy="1340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>
                <a:solidFill>
                  <a:schemeClr val="dk1"/>
                </a:solidFill>
              </a:rPr>
              <a:t>Kompetensi Guru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517" name="Google Shape;1517;p159"/>
          <p:cNvSpPr/>
          <p:nvPr/>
        </p:nvSpPr>
        <p:spPr>
          <a:xfrm>
            <a:off x="4726600" y="2995333"/>
            <a:ext cx="2220800" cy="1340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Kualitas pembelajaran</a:t>
            </a:r>
            <a:endParaRPr sz="2400"/>
          </a:p>
        </p:txBody>
      </p:sp>
      <p:sp>
        <p:nvSpPr>
          <p:cNvPr id="1518" name="Google Shape;1518;p159"/>
          <p:cNvSpPr/>
          <p:nvPr/>
        </p:nvSpPr>
        <p:spPr>
          <a:xfrm>
            <a:off x="8102433" y="2995333"/>
            <a:ext cx="2220800" cy="1340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Hasil Belajar Murid</a:t>
            </a:r>
            <a:endParaRPr sz="2400"/>
          </a:p>
        </p:txBody>
      </p:sp>
      <p:sp>
        <p:nvSpPr>
          <p:cNvPr id="1519" name="Google Shape;1519;p159"/>
          <p:cNvSpPr txBox="1"/>
          <p:nvPr/>
        </p:nvSpPr>
        <p:spPr>
          <a:xfrm>
            <a:off x="1229033" y="2520433"/>
            <a:ext cx="1941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 b="1">
                <a:latin typeface="Lato"/>
                <a:ea typeface="Lato"/>
                <a:cs typeface="Lato"/>
                <a:sym typeface="Lato"/>
              </a:rPr>
              <a:t>Input</a:t>
            </a:r>
            <a:endParaRPr sz="24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20" name="Google Shape;1520;p159"/>
          <p:cNvSpPr txBox="1"/>
          <p:nvPr/>
        </p:nvSpPr>
        <p:spPr>
          <a:xfrm>
            <a:off x="4866200" y="2520433"/>
            <a:ext cx="1941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 b="1">
                <a:latin typeface="Lato"/>
                <a:ea typeface="Lato"/>
                <a:cs typeface="Lato"/>
                <a:sym typeface="Lato"/>
              </a:rPr>
              <a:t>Proses</a:t>
            </a:r>
            <a:endParaRPr sz="24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21" name="Google Shape;1521;p159"/>
          <p:cNvSpPr txBox="1"/>
          <p:nvPr/>
        </p:nvSpPr>
        <p:spPr>
          <a:xfrm>
            <a:off x="8242033" y="2520433"/>
            <a:ext cx="1941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 b="1">
                <a:latin typeface="Lato"/>
                <a:ea typeface="Lato"/>
                <a:cs typeface="Lato"/>
                <a:sym typeface="Lato"/>
              </a:rPr>
              <a:t>Output</a:t>
            </a:r>
            <a:endParaRPr sz="24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22" name="Google Shape;1522;p159"/>
          <p:cNvSpPr/>
          <p:nvPr/>
        </p:nvSpPr>
        <p:spPr>
          <a:xfrm>
            <a:off x="3641328" y="3330533"/>
            <a:ext cx="940000" cy="670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23" name="Google Shape;1523;p159"/>
          <p:cNvSpPr/>
          <p:nvPr/>
        </p:nvSpPr>
        <p:spPr>
          <a:xfrm>
            <a:off x="7092661" y="3330533"/>
            <a:ext cx="940000" cy="670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24" name="Google Shape;1524;p159"/>
          <p:cNvSpPr txBox="1"/>
          <p:nvPr/>
        </p:nvSpPr>
        <p:spPr>
          <a:xfrm>
            <a:off x="991667" y="4336134"/>
            <a:ext cx="33384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304792" indent="-270927">
              <a:buSzPts val="1400"/>
              <a:buChar char="●"/>
            </a:pPr>
            <a:r>
              <a:rPr lang="en" sz="2000" dirty="0"/>
              <a:t>Sertifikasi pendidik</a:t>
            </a:r>
            <a:endParaRPr sz="2000" dirty="0"/>
          </a:p>
          <a:p>
            <a:pPr marL="304792" indent="-270927">
              <a:buSzPts val="1400"/>
              <a:buChar char="●"/>
            </a:pPr>
            <a:r>
              <a:rPr lang="en" sz="2000" dirty="0"/>
              <a:t>Sertifikasi pelatihan</a:t>
            </a:r>
            <a:endParaRPr sz="2000" dirty="0"/>
          </a:p>
          <a:p>
            <a:pPr marL="304792" indent="-270927">
              <a:buSzPts val="1400"/>
              <a:buChar char="●"/>
            </a:pPr>
            <a:r>
              <a:rPr lang="en" sz="2000" dirty="0"/>
              <a:t>Sertifikasi guru penggerak</a:t>
            </a:r>
            <a:endParaRPr sz="2000" dirty="0"/>
          </a:p>
          <a:p>
            <a:pPr marL="304792" indent="-270927">
              <a:buSzPts val="1400"/>
              <a:buChar char="●"/>
            </a:pPr>
            <a:r>
              <a:rPr lang="en" sz="2000" dirty="0"/>
              <a:t>Ijazah</a:t>
            </a:r>
            <a:endParaRPr sz="2000" dirty="0"/>
          </a:p>
          <a:p>
            <a:pPr marL="304792" indent="-270927">
              <a:buSzPts val="1400"/>
              <a:buChar char="●"/>
            </a:pPr>
            <a:r>
              <a:rPr lang="en" sz="2000" dirty="0"/>
              <a:t>Nilai UKG</a:t>
            </a:r>
            <a:endParaRPr sz="2000" dirty="0"/>
          </a:p>
          <a:p>
            <a:pPr marL="304792" indent="-270927">
              <a:buSzPts val="1400"/>
              <a:buChar char="●"/>
            </a:pPr>
            <a:r>
              <a:rPr lang="en" sz="2000" dirty="0"/>
              <a:t>Tingkat kehadiran</a:t>
            </a:r>
            <a:endParaRPr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p160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13</a:t>
            </a:fld>
            <a:endParaRPr/>
          </a:p>
        </p:txBody>
      </p:sp>
      <p:sp>
        <p:nvSpPr>
          <p:cNvPr id="1530" name="Google Shape;1530;p160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"/>
              <a:t>Berikut struktur pohon indikator untuk dimensi C jenjang Dikdasmen</a:t>
            </a:r>
            <a:endParaRPr/>
          </a:p>
          <a:p>
            <a:endParaRPr/>
          </a:p>
        </p:txBody>
      </p:sp>
      <p:graphicFrame>
        <p:nvGraphicFramePr>
          <p:cNvPr id="1531" name="Google Shape;1531;p160"/>
          <p:cNvGraphicFramePr/>
          <p:nvPr/>
        </p:nvGraphicFramePr>
        <p:xfrm>
          <a:off x="512802" y="505919"/>
          <a:ext cx="11005133" cy="5905709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34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7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7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u="none" strike="noStrike" cap="none">
                          <a:solidFill>
                            <a:schemeClr val="dk1"/>
                          </a:solidFill>
                        </a:rPr>
                        <a:t>Level 1</a:t>
                      </a:r>
                      <a:endParaRPr sz="16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254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1"/>
                          </a:solidFill>
                        </a:rPr>
                        <a:t>Level 2</a:t>
                      </a:r>
                      <a:endParaRPr sz="1600" b="1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600">
                <a:tc>
                  <a:txBody>
                    <a:bodyPr/>
                    <a:lstStyle/>
                    <a:p>
                      <a:pPr marL="254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C.1 Proporsi </a:t>
                      </a:r>
                      <a:r>
                        <a:rPr lang="en" sz="1500" b="0" u="none" strike="noStrike" cap="none">
                          <a:solidFill>
                            <a:schemeClr val="dk1"/>
                          </a:solidFill>
                        </a:rPr>
                        <a:t>GTK bersertifikat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strike="sngStrike" cap="none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9E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strike="sngStrike" cap="none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9E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6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C.2 Proporsi</a:t>
                      </a: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 GTK penggerak</a:t>
                      </a:r>
                      <a:endParaRPr sz="1500" u="none" cap="none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marR="0" lvl="0" indent="-127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AutoNum type="arabicPeriod"/>
                      </a:pPr>
                      <a:r>
                        <a:rPr lang="en" sz="1500" u="none" cap="none">
                          <a:solidFill>
                            <a:schemeClr val="dk1"/>
                          </a:solidFill>
                        </a:rPr>
                        <a:t>% guru penggerak</a:t>
                      </a:r>
                      <a:endParaRPr sz="1500" u="none" cap="none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27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AutoNum type="arabicPeriod"/>
                      </a:pPr>
                      <a:r>
                        <a:rPr lang="en" sz="1500" u="none" cap="none">
                          <a:solidFill>
                            <a:schemeClr val="dk1"/>
                          </a:solidFill>
                        </a:rPr>
                        <a:t>% KS/wakil KS penggerak </a:t>
                      </a:r>
                      <a:endParaRPr sz="15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27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3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% pengawas penggerak 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27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3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% pejabat disdik penggerak 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97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C.3 P</a:t>
                      </a: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engalaman pelatihan </a:t>
                      </a:r>
                      <a:r>
                        <a:rPr lang="en" sz="1500">
                          <a:solidFill>
                            <a:schemeClr val="dk1"/>
                          </a:solidFill>
                        </a:rPr>
                        <a:t>guru</a:t>
                      </a:r>
                      <a:endParaRPr sz="1500" b="0" u="none" strike="sngStrike" cap="none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marR="0" lvl="0" indent="-127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AutoNum type="arabicPeriod"/>
                      </a:pP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Pengetahuan bidang studi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27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AutoNum type="arabicPeriod"/>
                      </a:pP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Pedagogi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3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Manajerial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3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Pelatihan lain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360">
                <a:tc>
                  <a:txBody>
                    <a:bodyPr/>
                    <a:lstStyle/>
                    <a:p>
                      <a:pPr marL="254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C.4 Kualitas GTK penggerak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marR="0" lvl="0" indent="-127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AutoNum type="arabicPeriod"/>
                      </a:pP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Jumlah guru penggerak yg menjadi pelatih</a:t>
                      </a:r>
                      <a:endParaRPr sz="150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27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AutoNum type="arabicPeriod"/>
                      </a:pPr>
                      <a:r>
                        <a:rPr lang="en" sz="1500" u="none" cap="none">
                          <a:solidFill>
                            <a:schemeClr val="dk1"/>
                          </a:solidFill>
                        </a:rPr>
                        <a:t>Jumlah pelatihan yang difasilitasi per guru penggerak</a:t>
                      </a:r>
                      <a:endParaRPr sz="15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3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Jumlah pelatihan yang difasilitasi per kepala sekolah penggerak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3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Rerata jumlah guru yang dilatih 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973">
                <a:tc>
                  <a:txBody>
                    <a:bodyPr/>
                    <a:lstStyle/>
                    <a:p>
                      <a:pPr marL="254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C.5 N</a:t>
                      </a:r>
                      <a:r>
                        <a:rPr lang="en" sz="1500" b="0" u="none" strike="noStrike" cap="none">
                          <a:solidFill>
                            <a:schemeClr val="dk1"/>
                          </a:solidFill>
                        </a:rPr>
                        <a:t>ilai UKG</a:t>
                      </a:r>
                      <a:endParaRPr sz="1500" b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Kompetensi pedagogik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Kompetensi profesional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33" marR="121933" marT="60967" marB="60967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0840">
                <a:tc>
                  <a:txBody>
                    <a:bodyPr/>
                    <a:lstStyle/>
                    <a:p>
                      <a:pPr marL="254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C.6 K</a:t>
                      </a: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ehadiran guru di kelas</a:t>
                      </a:r>
                      <a:endParaRPr sz="15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gridSpan="2">
                  <a:txBody>
                    <a:bodyPr/>
                    <a:lstStyle/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Kehadiran guru menurut laporan murid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Kehadiran guru menurut laporan kepsek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320">
                <a:tc>
                  <a:txBody>
                    <a:bodyPr/>
                    <a:lstStyle/>
                    <a:p>
                      <a:pPr marL="254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C.7 </a:t>
                      </a: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Inde</a:t>
                      </a:r>
                      <a:r>
                        <a:rPr lang="en" sz="1500">
                          <a:solidFill>
                            <a:schemeClr val="dk1"/>
                          </a:solidFill>
                        </a:rPr>
                        <a:t>ks</a:t>
                      </a: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 dist</a:t>
                      </a:r>
                      <a:r>
                        <a:rPr lang="en" sz="1500">
                          <a:solidFill>
                            <a:schemeClr val="dk1"/>
                          </a:solidFill>
                        </a:rPr>
                        <a:t>ri</a:t>
                      </a: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busi guru</a:t>
                      </a:r>
                      <a:endParaRPr sz="15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tc rowSpan="3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C.7 dan C.8 adalah indikator khusus untuk daerah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solidFill>
                      <a:srgbClr val="9E9E9E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320">
                <a:tc>
                  <a:txBody>
                    <a:bodyPr/>
                    <a:lstStyle/>
                    <a:p>
                      <a:pPr marL="254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C.8 Pemenuhan Kebutuhan Guru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90840">
                <a:tc>
                  <a:txBody>
                    <a:bodyPr/>
                    <a:lstStyle/>
                    <a:p>
                      <a:pPr marL="254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C.9 Proporsi GTK di SMK yang bersertifikat kompetensi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solidFill>
                      <a:srgbClr val="FFFF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p161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14</a:t>
            </a:fld>
            <a:endParaRPr/>
          </a:p>
        </p:txBody>
      </p:sp>
      <p:sp>
        <p:nvSpPr>
          <p:cNvPr id="1537" name="Google Shape;1537;p16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Indikator dimensi D jenjang Dikdasmen - Mutu dan Relevansi Pembelajaran (1/4)</a:t>
            </a:r>
            <a:endParaRPr/>
          </a:p>
        </p:txBody>
      </p:sp>
      <p:sp>
        <p:nvSpPr>
          <p:cNvPr id="1538" name="Google Shape;1538;p161"/>
          <p:cNvSpPr txBox="1">
            <a:spLocks noGrp="1"/>
          </p:cNvSpPr>
          <p:nvPr>
            <p:ph type="body" idx="1"/>
          </p:nvPr>
        </p:nvSpPr>
        <p:spPr>
          <a:xfrm>
            <a:off x="243300" y="781767"/>
            <a:ext cx="11754000" cy="17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Pengalaman siswa di kelas adalah penentu utama hasil belajar siswa. Hal ini dapat dipotret dari </a:t>
            </a:r>
            <a:r>
              <a:rPr lang="en" sz="1800" b="1" dirty="0"/>
              <a:t>kualitas praktik pembelajaran</a:t>
            </a: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 yang digunakan oleh guru. Praktik pembelajaran yang baik harus memfasilitasi tiga fungsi dasar, yaitu </a:t>
            </a:r>
            <a:r>
              <a:rPr lang="en" sz="1800" b="1" dirty="0"/>
              <a:t>mengelola perilaku, memotivasi murid, dan membantu murid membangun pengetahuan baru</a:t>
            </a: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.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9" name="Google Shape;1539;p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085" y="2356533"/>
            <a:ext cx="11061700" cy="294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1544;p162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15</a:t>
            </a:fld>
            <a:endParaRPr/>
          </a:p>
        </p:txBody>
      </p:sp>
      <p:sp>
        <p:nvSpPr>
          <p:cNvPr id="1545" name="Google Shape;1545;p16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Indikator dimensi D jenjang Dikdasmen - Mutu dan Relevansi Pembelajaran (2/4)</a:t>
            </a:r>
            <a:endParaRPr/>
          </a:p>
        </p:txBody>
      </p:sp>
      <p:sp>
        <p:nvSpPr>
          <p:cNvPr id="1546" name="Google Shape;1546;p162"/>
          <p:cNvSpPr txBox="1">
            <a:spLocks noGrp="1"/>
          </p:cNvSpPr>
          <p:nvPr>
            <p:ph type="body" idx="1"/>
          </p:nvPr>
        </p:nvSpPr>
        <p:spPr>
          <a:xfrm>
            <a:off x="141700" y="476967"/>
            <a:ext cx="11754000" cy="12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Kualitas pembelajaran ditentukan oleh beberapa faktor utama, yaitu: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609585" indent="-423323" algn="just">
              <a:spcBef>
                <a:spcPts val="0"/>
              </a:spcBef>
              <a:buSzPts val="1400"/>
              <a:buFont typeface="Arial"/>
              <a:buAutoNum type="arabicPeriod"/>
            </a:pP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Kompetensi guru (dimensi C,)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609585" indent="-423323" algn="just">
              <a:spcBef>
                <a:spcPts val="0"/>
              </a:spcBef>
              <a:buSzPts val="1400"/>
              <a:buFont typeface="Arial"/>
              <a:buAutoNum type="arabicPeriod"/>
            </a:pP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Prakti</a:t>
            </a:r>
            <a:r>
              <a:rPr lang="en" sz="1800" dirty="0"/>
              <a:t>k</a:t>
            </a: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 reflektif dan </a:t>
            </a:r>
            <a:r>
              <a:rPr lang="en" sz="1800" b="1" dirty="0"/>
              <a:t>perbaikan praktik pembelajaran</a:t>
            </a: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 yang dilakukan guru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7" name="Google Shape;1547;p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800" y="1612900"/>
            <a:ext cx="11074400" cy="302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8" name="Google Shape;1548;p162"/>
          <p:cNvSpPr txBox="1"/>
          <p:nvPr/>
        </p:nvSpPr>
        <p:spPr>
          <a:xfrm>
            <a:off x="378800" y="4635501"/>
            <a:ext cx="117116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dirty="0"/>
              <a:t>Terlepas dari kompetensinya, seorang guru dapat terus memperbaiki kualitas pembelajarannya dengan cara: </a:t>
            </a:r>
            <a:endParaRPr sz="2000" dirty="0"/>
          </a:p>
          <a:p>
            <a:pPr marL="228594" indent="-270927">
              <a:buSzPts val="1400"/>
              <a:buAutoNum type="alphaLcPeriod"/>
            </a:pPr>
            <a:r>
              <a:rPr lang="en" sz="2000" dirty="0"/>
              <a:t>Merefleksikan praktik yang biasa digunakannya, </a:t>
            </a:r>
            <a:endParaRPr sz="2000" dirty="0"/>
          </a:p>
          <a:p>
            <a:pPr marL="228594" indent="-270927">
              <a:buSzPts val="1400"/>
              <a:buAutoNum type="alphaLcPeriod"/>
            </a:pPr>
            <a:r>
              <a:rPr lang="en" sz="2000" dirty="0"/>
              <a:t>Meningkatkan pengetahuan dan keterampilan tentang pembelajaran baik secara individual maupun kolaboratif, dan</a:t>
            </a:r>
            <a:endParaRPr sz="2000" dirty="0"/>
          </a:p>
          <a:p>
            <a:pPr marL="228594" indent="-270927">
              <a:buSzPts val="1400"/>
              <a:buAutoNum type="alphaLcPeriod"/>
            </a:pPr>
            <a:r>
              <a:rPr lang="en" sz="2000" dirty="0"/>
              <a:t>Mencoba menerapkan gagasan-gagasan baru dalam praktik pembelajaran</a:t>
            </a:r>
            <a:endParaRPr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p163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16</a:t>
            </a:fld>
            <a:endParaRPr/>
          </a:p>
        </p:txBody>
      </p:sp>
      <p:sp>
        <p:nvSpPr>
          <p:cNvPr id="1554" name="Google Shape;1554;p16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Indikator dimensi D jenjang Dikdasmen - Mutu dan Relevansi Pembelajaran (3/4)</a:t>
            </a:r>
            <a:endParaRPr/>
          </a:p>
        </p:txBody>
      </p:sp>
      <p:sp>
        <p:nvSpPr>
          <p:cNvPr id="1555" name="Google Shape;1555;p163"/>
          <p:cNvSpPr txBox="1">
            <a:spLocks noGrp="1"/>
          </p:cNvSpPr>
          <p:nvPr>
            <p:ph type="body" idx="1"/>
          </p:nvPr>
        </p:nvSpPr>
        <p:spPr>
          <a:xfrm>
            <a:off x="219000" y="609484"/>
            <a:ext cx="11754000" cy="18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Kualitas pembelajaran tidak hanya ditentukan oleh refleksi dan tindakan guru sebagai individu, tetapi juga oleh lingkungan sekolah secara lebih luas. 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Agar dapat melakukan refleksi dan memperbaiki praktik pembelajarannya, </a:t>
            </a:r>
            <a:r>
              <a:rPr lang="en" sz="1800" b="1" dirty="0"/>
              <a:t>guru perlu didukung oleh program dan kebijakan sekolah yang tepat</a:t>
            </a: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. 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Hal ini mencakup program dan kebijakan terkait perumusan dan komunikasi visi-misi sekolah, pengelolaan kurikulum sekolah, dan penyediaan sumber daya pendukung (seperti waktu untuk melakukan refleksi)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6" name="Google Shape;1556;p1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434" y="2439500"/>
            <a:ext cx="9962447" cy="2772467"/>
          </a:xfrm>
          <a:prstGeom prst="rect">
            <a:avLst/>
          </a:prstGeom>
          <a:noFill/>
          <a:ln>
            <a:noFill/>
          </a:ln>
        </p:spPr>
      </p:pic>
      <p:sp>
        <p:nvSpPr>
          <p:cNvPr id="1557" name="Google Shape;1557;p163"/>
          <p:cNvSpPr txBox="1"/>
          <p:nvPr/>
        </p:nvSpPr>
        <p:spPr>
          <a:xfrm>
            <a:off x="642500" y="5211968"/>
            <a:ext cx="11090000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dirty="0"/>
              <a:t>Selain itu, keberhasilan kepala sekolah dalam</a:t>
            </a:r>
            <a:r>
              <a:rPr lang="en" sz="2000" b="1" dirty="0"/>
              <a:t> merancang dan menerapkan program dan kebijakan pembelajaran</a:t>
            </a:r>
            <a:r>
              <a:rPr lang="en" sz="2000" dirty="0"/>
              <a:t> mencerminkan kinerjanya sebagai </a:t>
            </a:r>
            <a:r>
              <a:rPr lang="en" sz="2000" b="1" dirty="0"/>
              <a:t>pemimpin instruksional</a:t>
            </a:r>
            <a:r>
              <a:rPr lang="en" sz="2000" dirty="0"/>
              <a:t>. Kinerja ini dipengaruhi oleh kompetensi yang dimiliki oleh kepala sekolah</a:t>
            </a:r>
            <a:endParaRPr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Google Shape;1562;p164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17</a:t>
            </a:fld>
            <a:endParaRPr/>
          </a:p>
        </p:txBody>
      </p:sp>
      <p:sp>
        <p:nvSpPr>
          <p:cNvPr id="1563" name="Google Shape;1563;p164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Indikator dimensi D jenjang Dikdasmen - Mutu dan Relevansi Pembelajaran (4/4)</a:t>
            </a:r>
            <a:endParaRPr/>
          </a:p>
        </p:txBody>
      </p:sp>
      <p:sp>
        <p:nvSpPr>
          <p:cNvPr id="1564" name="Google Shape;1564;p164"/>
          <p:cNvSpPr txBox="1">
            <a:spLocks noGrp="1"/>
          </p:cNvSpPr>
          <p:nvPr>
            <p:ph type="body" idx="1"/>
          </p:nvPr>
        </p:nvSpPr>
        <p:spPr>
          <a:xfrm>
            <a:off x="243300" y="781767"/>
            <a:ext cx="11754000" cy="18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Selain dipengaruhi oleh praktik pembelajaran, pengalaman belajar siswa juga dipengaruhi oleh </a:t>
            </a:r>
            <a:r>
              <a:rPr lang="en" sz="1800" b="1" dirty="0"/>
              <a:t>iklim sosial di sekolah</a:t>
            </a: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.  Siswa yang merasa tidak aman di sekolah - misalnya karena mengalami perundungan atau hukuman fisik - akan kesulitan mengikuti pelajaran. Demikian juga dengan siswa yang dikucilkan atau mengalami diskriminasi karena identitas agama, etnis, kelompok sosial, atau kondisi fisiknya.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5" name="Google Shape;1565;p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734" y="4169767"/>
            <a:ext cx="11137900" cy="168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6" name="Google Shape;1566;p164"/>
          <p:cNvSpPr/>
          <p:nvPr/>
        </p:nvSpPr>
        <p:spPr>
          <a:xfrm>
            <a:off x="2974433" y="2835400"/>
            <a:ext cx="8883200" cy="712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>
                <a:solidFill>
                  <a:schemeClr val="dk1"/>
                </a:solidFill>
              </a:rPr>
              <a:t>Iklim Sekolah (keamanan dan inklusivitas)</a:t>
            </a:r>
            <a:endParaRPr sz="2400" b="1">
              <a:solidFill>
                <a:schemeClr val="dk1"/>
              </a:solidFill>
            </a:endParaRPr>
          </a:p>
        </p:txBody>
      </p:sp>
      <p:sp>
        <p:nvSpPr>
          <p:cNvPr id="1567" name="Google Shape;1567;p164"/>
          <p:cNvSpPr/>
          <p:nvPr/>
        </p:nvSpPr>
        <p:spPr>
          <a:xfrm>
            <a:off x="3617567" y="3628384"/>
            <a:ext cx="670400" cy="460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68" name="Google Shape;1568;p164"/>
          <p:cNvSpPr/>
          <p:nvPr/>
        </p:nvSpPr>
        <p:spPr>
          <a:xfrm>
            <a:off x="6376800" y="3628367"/>
            <a:ext cx="670400" cy="460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69" name="Google Shape;1569;p164"/>
          <p:cNvSpPr/>
          <p:nvPr/>
        </p:nvSpPr>
        <p:spPr>
          <a:xfrm>
            <a:off x="8270067" y="3628384"/>
            <a:ext cx="670400" cy="460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70" name="Google Shape;1570;p164"/>
          <p:cNvSpPr/>
          <p:nvPr/>
        </p:nvSpPr>
        <p:spPr>
          <a:xfrm rot="10800000" flipH="1">
            <a:off x="9136033" y="3628384"/>
            <a:ext cx="670400" cy="460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71" name="Google Shape;1571;p164"/>
          <p:cNvSpPr/>
          <p:nvPr/>
        </p:nvSpPr>
        <p:spPr>
          <a:xfrm rot="10800000" flipH="1">
            <a:off x="10757600" y="3628384"/>
            <a:ext cx="670400" cy="460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p165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18</a:t>
            </a:fld>
            <a:endParaRPr/>
          </a:p>
        </p:txBody>
      </p:sp>
      <p:sp>
        <p:nvSpPr>
          <p:cNvPr id="1577" name="Google Shape;1577;p165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872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algn="just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/>
              <a:t>Khusus untuk SMK terdapat indikator untuk mengukur relevansi proses pembelajaran SMK dengan industri atau dunia kerja</a:t>
            </a:r>
            <a:endParaRPr/>
          </a:p>
        </p:txBody>
      </p:sp>
      <p:sp>
        <p:nvSpPr>
          <p:cNvPr id="1578" name="Google Shape;1578;p165"/>
          <p:cNvSpPr txBox="1">
            <a:spLocks noGrp="1"/>
          </p:cNvSpPr>
          <p:nvPr>
            <p:ph type="body" idx="1"/>
          </p:nvPr>
        </p:nvSpPr>
        <p:spPr>
          <a:xfrm>
            <a:off x="219000" y="1001067"/>
            <a:ext cx="11754000" cy="10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" sz="2000" dirty="0"/>
              <a:t>Relevansi proses pembelajaran ini u</a:t>
            </a:r>
            <a:r>
              <a:rPr lang="en" sz="2000" dirty="0">
                <a:latin typeface="Arial"/>
                <a:ea typeface="Arial"/>
                <a:cs typeface="Arial"/>
                <a:sym typeface="Arial"/>
              </a:rPr>
              <a:t>ntuk memastikan lulusan SMK memiliki kompetensi yang relevan yang dibutuhkan Dunia Kerja.</a:t>
            </a:r>
            <a:endParaRPr sz="2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9" name="Google Shape;1579;p165"/>
          <p:cNvSpPr/>
          <p:nvPr/>
        </p:nvSpPr>
        <p:spPr>
          <a:xfrm>
            <a:off x="4911400" y="2148517"/>
            <a:ext cx="2369200" cy="1330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Relevansi proses pembelajaran dengan Dunia Kerja</a:t>
            </a:r>
            <a:endParaRPr sz="2000" dirty="0"/>
          </a:p>
        </p:txBody>
      </p:sp>
      <p:sp>
        <p:nvSpPr>
          <p:cNvPr id="1580" name="Google Shape;1580;p165"/>
          <p:cNvSpPr/>
          <p:nvPr/>
        </p:nvSpPr>
        <p:spPr>
          <a:xfrm>
            <a:off x="766700" y="3826067"/>
            <a:ext cx="2369200" cy="142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Pusat Keunggulan</a:t>
            </a:r>
            <a:endParaRPr sz="2400"/>
          </a:p>
        </p:txBody>
      </p:sp>
      <p:sp>
        <p:nvSpPr>
          <p:cNvPr id="1581" name="Google Shape;1581;p165"/>
          <p:cNvSpPr/>
          <p:nvPr/>
        </p:nvSpPr>
        <p:spPr>
          <a:xfrm>
            <a:off x="3528333" y="3826067"/>
            <a:ext cx="2369200" cy="142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dirty="0"/>
              <a:t>Kurikulum dan praktek kerja lapangan disusun bersama Dunia Kerja</a:t>
            </a:r>
            <a:endParaRPr dirty="0"/>
          </a:p>
        </p:txBody>
      </p:sp>
      <p:sp>
        <p:nvSpPr>
          <p:cNvPr id="1582" name="Google Shape;1582;p165"/>
          <p:cNvSpPr/>
          <p:nvPr/>
        </p:nvSpPr>
        <p:spPr>
          <a:xfrm>
            <a:off x="6356967" y="3826067"/>
            <a:ext cx="2369200" cy="142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Pengajar dari Dunia Kerja</a:t>
            </a:r>
            <a:endParaRPr sz="2400"/>
          </a:p>
        </p:txBody>
      </p:sp>
      <p:sp>
        <p:nvSpPr>
          <p:cNvPr id="1583" name="Google Shape;1583;p165"/>
          <p:cNvSpPr/>
          <p:nvPr/>
        </p:nvSpPr>
        <p:spPr>
          <a:xfrm>
            <a:off x="9185600" y="3826067"/>
            <a:ext cx="2369200" cy="142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Uji kompetensi siswa dengan Dunia Kerja</a:t>
            </a:r>
            <a:endParaRPr sz="2400"/>
          </a:p>
        </p:txBody>
      </p:sp>
      <p:cxnSp>
        <p:nvCxnSpPr>
          <p:cNvPr id="1584" name="Google Shape;1584;p165"/>
          <p:cNvCxnSpPr>
            <a:stCxn id="1579" idx="2"/>
            <a:endCxn id="1580" idx="0"/>
          </p:cNvCxnSpPr>
          <p:nvPr/>
        </p:nvCxnSpPr>
        <p:spPr>
          <a:xfrm rot="5400000">
            <a:off x="3849800" y="1579917"/>
            <a:ext cx="347600" cy="4144800"/>
          </a:xfrm>
          <a:prstGeom prst="bentConnector3">
            <a:avLst>
              <a:gd name="adj1" fmla="val 4999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85" name="Google Shape;1585;p165"/>
          <p:cNvCxnSpPr>
            <a:stCxn id="1579" idx="2"/>
            <a:endCxn id="1583" idx="0"/>
          </p:cNvCxnSpPr>
          <p:nvPr/>
        </p:nvCxnSpPr>
        <p:spPr>
          <a:xfrm rot="-5400000" flipH="1">
            <a:off x="8059400" y="1515117"/>
            <a:ext cx="347600" cy="4274400"/>
          </a:xfrm>
          <a:prstGeom prst="bentConnector3">
            <a:avLst>
              <a:gd name="adj1" fmla="val 4999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86" name="Google Shape;1586;p165"/>
          <p:cNvCxnSpPr>
            <a:stCxn id="1579" idx="2"/>
            <a:endCxn id="1581" idx="0"/>
          </p:cNvCxnSpPr>
          <p:nvPr/>
        </p:nvCxnSpPr>
        <p:spPr>
          <a:xfrm rot="5400000">
            <a:off x="5230600" y="2960717"/>
            <a:ext cx="347600" cy="1383200"/>
          </a:xfrm>
          <a:prstGeom prst="bentConnector3">
            <a:avLst>
              <a:gd name="adj1" fmla="val 4999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87" name="Google Shape;1587;p165"/>
          <p:cNvCxnSpPr>
            <a:stCxn id="1579" idx="2"/>
            <a:endCxn id="1582" idx="0"/>
          </p:cNvCxnSpPr>
          <p:nvPr/>
        </p:nvCxnSpPr>
        <p:spPr>
          <a:xfrm rot="-5400000" flipH="1">
            <a:off x="6645000" y="2929517"/>
            <a:ext cx="347600" cy="1445600"/>
          </a:xfrm>
          <a:prstGeom prst="bentConnector3">
            <a:avLst>
              <a:gd name="adj1" fmla="val 4999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p166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19</a:t>
            </a:fld>
            <a:endParaRPr/>
          </a:p>
        </p:txBody>
      </p:sp>
      <p:sp>
        <p:nvSpPr>
          <p:cNvPr id="1593" name="Google Shape;1593;p166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"/>
              <a:t>Berikut struktur pohon indikator untuk dimensi D jenjang Dikdasmen</a:t>
            </a:r>
            <a:endParaRPr/>
          </a:p>
          <a:p>
            <a:endParaRPr/>
          </a:p>
        </p:txBody>
      </p:sp>
      <p:graphicFrame>
        <p:nvGraphicFramePr>
          <p:cNvPr id="1594" name="Google Shape;1594;p166"/>
          <p:cNvGraphicFramePr/>
          <p:nvPr>
            <p:extLst>
              <p:ext uri="{D42A27DB-BD31-4B8C-83A1-F6EECF244321}">
                <p14:modId xmlns:p14="http://schemas.microsoft.com/office/powerpoint/2010/main" val="209667434"/>
              </p:ext>
            </p:extLst>
          </p:nvPr>
        </p:nvGraphicFramePr>
        <p:xfrm>
          <a:off x="188249" y="335600"/>
          <a:ext cx="11815501" cy="65224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09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0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3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1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733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500" b="1" u="none" strike="noStrike" cap="none">
                          <a:solidFill>
                            <a:schemeClr val="dk2"/>
                          </a:solidFill>
                        </a:rPr>
                        <a:t>Indikator Level 1</a:t>
                      </a:r>
                      <a:endParaRPr sz="1500" b="1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500" b="1" u="none" strike="noStrike" cap="none">
                          <a:solidFill>
                            <a:schemeClr val="dk2"/>
                          </a:solidFill>
                        </a:rPr>
                        <a:t>Indikator Level 2</a:t>
                      </a:r>
                      <a:endParaRPr sz="1500" b="1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121900" marR="121900" marT="121900" marB="121900" anchor="ctr"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2"/>
                          </a:solidFill>
                        </a:rPr>
                        <a:t>Indikator Level 3</a:t>
                      </a:r>
                      <a:endParaRPr sz="1500" b="1">
                        <a:solidFill>
                          <a:schemeClr val="dk2"/>
                        </a:solidFill>
                      </a:endParaRPr>
                    </a:p>
                  </a:txBody>
                  <a:tcPr marL="121900" marR="121900" marT="121900" marB="12190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360">
                <a:tc rowSpan="5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dirty="0">
                          <a:solidFill>
                            <a:schemeClr val="dk1"/>
                          </a:solidFill>
                        </a:rPr>
                        <a:t>D.1 Kualitas pembelajaran</a:t>
                      </a:r>
                      <a:endParaRPr sz="1500" dirty="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254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D.1.1 </a:t>
                      </a: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Manajemen kelas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Keteraturan  suasana kelas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menurut guru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menurut siswa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Disiplin positif 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3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menurut guru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3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menurut siswa</a:t>
                      </a:r>
                      <a:endParaRPr sz="15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7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D.1.2 </a:t>
                      </a: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Dukungan afektif </a:t>
                      </a:r>
                      <a:endParaRPr sz="15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tc gridSpan="2">
                  <a:txBody>
                    <a:bodyPr/>
                    <a:lstStyle/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Ekspektasi akademik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Perhatian dan kepedulian guru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Umpan balik konstruktif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Masing-masing indikator diatas terdiri dari menurut guru dan siswa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3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54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D.1.3 Aktivasi cognitif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114300" marR="0" lvl="0" indent="-127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AutoNum type="arabicPeriod"/>
                      </a:pP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Instruksi yang adaptif</a:t>
                      </a:r>
                      <a:endParaRPr sz="150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27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AutoNum type="arabicPeriod"/>
                      </a:pP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Panduan guru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27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AutoNum type="arabicPeriod"/>
                      </a:pP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Aktivitas interaktif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4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Pembelajaran literasi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4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Pembelajaran numerasi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4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Iklim pembelajaran yang terbuka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Indikator 1,2,3 dan 6 diatas terdiri dari menurut guru dan siswa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D.1.4 Pembelajaran praktik vs. teori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114300" marR="0" lvl="0" indent="-127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Survey kepsek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2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Survey guru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2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Survey siswa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43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D.2 R</a:t>
                      </a:r>
                      <a:r>
                        <a:rPr lang="en" sz="1500" u="none" cap="none">
                          <a:solidFill>
                            <a:schemeClr val="dk1"/>
                          </a:solidFill>
                        </a:rPr>
                        <a:t>efleksi </a:t>
                      </a: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dan</a:t>
                      </a:r>
                      <a:r>
                        <a:rPr lang="en" sz="1500" u="none" cap="none">
                          <a:solidFill>
                            <a:schemeClr val="dk1"/>
                          </a:solidFill>
                        </a:rPr>
                        <a:t> perbaikan </a:t>
                      </a:r>
                      <a:r>
                        <a:rPr lang="en" sz="1500">
                          <a:solidFill>
                            <a:schemeClr val="dk1"/>
                          </a:solidFill>
                        </a:rPr>
                        <a:t>p</a:t>
                      </a:r>
                      <a:r>
                        <a:rPr lang="en" sz="1500" u="none" cap="none">
                          <a:solidFill>
                            <a:schemeClr val="dk1"/>
                          </a:solidFill>
                        </a:rPr>
                        <a:t>embelajaran oleh guru</a:t>
                      </a:r>
                      <a:endParaRPr sz="1500" u="none" cap="none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Belajar tentang pembelajaran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Refleksi praktik mengajar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Penerapan praktik inovasi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solidFill>
                      <a:srgbClr val="9E9E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solidFill>
                      <a:srgbClr val="9E9E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143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D.3 K</a:t>
                      </a:r>
                      <a:r>
                        <a:rPr lang="en" sz="1500" u="none" cap="none">
                          <a:solidFill>
                            <a:schemeClr val="dk1"/>
                          </a:solidFill>
                        </a:rPr>
                        <a:t>epemimpinan instruksional</a:t>
                      </a:r>
                      <a:endParaRPr sz="1500" u="none" cap="none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Visi misi sekolah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Pengelolaan kurikulum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Dukungan refleksi guru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solidFill>
                      <a:srgbClr val="9E9E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solidFill>
                      <a:srgbClr val="9E9E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167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20</a:t>
            </a:fld>
            <a:endParaRPr/>
          </a:p>
        </p:txBody>
      </p:sp>
      <p:sp>
        <p:nvSpPr>
          <p:cNvPr id="1600" name="Google Shape;1600;p167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"/>
              <a:t>Berikut struktur pohon indikator untuk dimensi D jenjang Dikdasmen</a:t>
            </a:r>
            <a:endParaRPr/>
          </a:p>
          <a:p>
            <a:endParaRPr/>
          </a:p>
        </p:txBody>
      </p:sp>
      <p:graphicFrame>
        <p:nvGraphicFramePr>
          <p:cNvPr id="1601" name="Google Shape;1601;p167"/>
          <p:cNvGraphicFramePr/>
          <p:nvPr/>
        </p:nvGraphicFramePr>
        <p:xfrm>
          <a:off x="327084" y="534329"/>
          <a:ext cx="11537833" cy="596810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75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2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09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764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600" b="1" u="none" strike="noStrike" cap="none">
                          <a:solidFill>
                            <a:schemeClr val="dk2"/>
                          </a:solidFill>
                        </a:rPr>
                        <a:t>Indikator Level 1</a:t>
                      </a:r>
                      <a:endParaRPr sz="1600" b="1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121900" marR="121900" marT="121900" marB="12190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2"/>
                          </a:solidFill>
                        </a:rPr>
                        <a:t>Indikator Level 2</a:t>
                      </a:r>
                      <a:endParaRPr sz="1600" b="1">
                        <a:solidFill>
                          <a:schemeClr val="dk2"/>
                        </a:solidFill>
                      </a:endParaRPr>
                    </a:p>
                  </a:txBody>
                  <a:tcPr marL="121900" marR="121900" marT="121900" marB="12190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467">
                <a:tc rowSpan="4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D.4 Iklim keamanan sekolah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4">
                  <a:txBody>
                    <a:bodyPr/>
                    <a:lstStyle/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Kesejahteraan psikologis siswa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Kesejahteraan psikologis guru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Perundungan</a:t>
                      </a:r>
                      <a:endParaRPr sz="15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4">
                  <a:txBody>
                    <a:bodyPr/>
                    <a:lstStyle/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4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Hukuman fisik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4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Kekerasan seksual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4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Narkoba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4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4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0840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D.5 Kesenjangan iklim keamanan sekolah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marR="0" lvl="0" indent="-127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Kesenjangan antar kelompok gender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27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Kesenjangan antar kelompok SES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3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Kesenjangan antar wilayah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3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D.6 Iklim kesetaraan gender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marR="0" lvl="0" indent="-127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Dukungan atas kesetaraan gender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lvl="0" indent="-57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Akan ada tambahan indikator level 2 selain D.6.1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084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D.7 I</a:t>
                      </a: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klim kebinekaan</a:t>
                      </a:r>
                      <a:endParaRPr sz="1500" u="none" cap="none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marR="0" lvl="0" indent="-1079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T</a:t>
                      </a:r>
                      <a:r>
                        <a:rPr lang="en" sz="1500" u="none" strike="noStrike" cap="none">
                          <a:solidFill>
                            <a:schemeClr val="dk1"/>
                          </a:solidFill>
                        </a:rPr>
                        <a:t>oleransi agama dan budaya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079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Sikap inklusif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lvl="0" indent="-1079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3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Dukungan atas kesetaraan agama dan budaya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079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3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Komitmen kebangsaan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14360"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D.8 Iklim inklusivitas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Layanan disabilitas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Layanan sekolah untuk murid cerdas dan bakat istimewa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3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Sikap terhadap disabilitas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3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Fasilitas dan Layanan Sekolah untuk Siswa Disabilitas dan Cerdas Berbakat Istimewa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90840"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D.9 Kesenjangan Iklim kesetaraan gender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Kesenjangan antar kelompok gender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Kesenjangan antar kelompok SES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114300" lvl="0" indent="-127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AutoNum type="arabicPeriod" startAt="3"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Kesenjangan antar wilayah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3467"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D.10 Kesenjangan Iklim kebinekaan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7320"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</a:rPr>
                        <a:t>D.11 Kesenjangan Iklim inklusivitas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168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21</a:t>
            </a:fld>
            <a:endParaRPr/>
          </a:p>
        </p:txBody>
      </p:sp>
      <p:sp>
        <p:nvSpPr>
          <p:cNvPr id="1607" name="Google Shape;1607;p16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"/>
              <a:t>Berikut struktur pohon indikator untuk dimensi D jenjang Dikdasmen</a:t>
            </a:r>
            <a:endParaRPr/>
          </a:p>
        </p:txBody>
      </p:sp>
      <p:graphicFrame>
        <p:nvGraphicFramePr>
          <p:cNvPr id="1608" name="Google Shape;1608;p168"/>
          <p:cNvGraphicFramePr/>
          <p:nvPr/>
        </p:nvGraphicFramePr>
        <p:xfrm>
          <a:off x="668967" y="421780"/>
          <a:ext cx="11202667" cy="6095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39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9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64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600" b="1" u="none" strike="noStrike" cap="none">
                          <a:solidFill>
                            <a:schemeClr val="dk1"/>
                          </a:solidFill>
                        </a:rPr>
                        <a:t>Indikator Level 1</a:t>
                      </a:r>
                      <a:endParaRPr sz="16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600" b="1" u="none" strike="noStrike" cap="none">
                          <a:solidFill>
                            <a:schemeClr val="dk1"/>
                          </a:solidFill>
                        </a:rPr>
                        <a:t>Indikator Level 2</a:t>
                      </a:r>
                      <a:endParaRPr sz="16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4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D.12 Kesenjangan fasilitas sekolah antar wilayah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114300" lvl="0" indent="-57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Seluruh indikator yang  membandingkan antar wilayah adalah indikator khusus daerah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00">
                <a:tc>
                  <a:txBody>
                    <a:bodyPr/>
                    <a:lstStyle/>
                    <a:p>
                      <a:pPr marL="3429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D.13 Kesenjangan kebersihan sekolah 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(termasuk sanitasi) </a:t>
                      </a:r>
                      <a:r>
                        <a:rPr lang="en" sz="1600">
                          <a:solidFill>
                            <a:schemeClr val="dk1"/>
                          </a:solidFill>
                        </a:rPr>
                        <a:t> antar wilayah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D.14 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Kesenjangan bahan dan fasilitas belajar literasi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lvl="0" indent="-1333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AutoNum type="arabicPeriod"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Kesenjangan antar kelompok SES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333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AutoNum type="arabicPeriod"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Kesenjangan antar wilayah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D.15 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Kesenjangan akses dan fasilitas belajar daring 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lvl="0" indent="-1333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AutoNum type="arabicPeriod"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Kesenjangan antar kelompok SES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marL="114300" lvl="0" indent="-1333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AutoNum type="arabicPeriod"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Kesenjangan antar wilayah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D.16 Pemanfaatan TIK untuk pembelajaran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marR="0" lvl="0" indent="-133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AutoNum type="arabicPeriod"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Platform guru mengajar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33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AutoNum type="arabicPeriod"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Platform guru karir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45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D.17 Link and match dengan Dunia Kerja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marR="0" lvl="0" indent="-133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Roboto"/>
                        <a:buAutoNum type="arabicPeriod"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Proporsi SMK sebagai Pusat Keunggulan</a:t>
                      </a:r>
                      <a:endParaRPr sz="1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114300" marR="0" lvl="0" indent="-133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Roboto"/>
                        <a:buAutoNum type="arabicPeriod"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Proporsi SMK yang kurikulumnya disusun bersama dengan </a:t>
                      </a:r>
                      <a:r>
                        <a:rPr lang="en" sz="1600" dirty="0">
                          <a:solidFill>
                            <a:schemeClr val="dk1"/>
                          </a:solidFill>
                        </a:rPr>
                        <a:t>Dunia Kerja</a:t>
                      </a:r>
                      <a:endParaRPr sz="1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114300" marR="0" lvl="0" indent="-133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Roboto"/>
                        <a:buAutoNum type="arabicPeriod"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Proporsi SMK yang ada pengajar dari </a:t>
                      </a:r>
                      <a:r>
                        <a:rPr lang="en" sz="1600" dirty="0">
                          <a:solidFill>
                            <a:schemeClr val="dk1"/>
                          </a:solidFill>
                        </a:rPr>
                        <a:t>dunia kerja</a:t>
                      </a:r>
                      <a:endParaRPr sz="1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114300" marR="0" lvl="0" indent="-133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Roboto"/>
                        <a:buAutoNum type="arabicPeriod"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Proporsi SMK yang melakukan praktek kerja bersama dengan </a:t>
                      </a:r>
                      <a:r>
                        <a:rPr lang="en" sz="1600" dirty="0">
                          <a:solidFill>
                            <a:schemeClr val="dk1"/>
                          </a:solidFill>
                        </a:rPr>
                        <a:t>dunia kerja</a:t>
                      </a:r>
                      <a:endParaRPr sz="1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114300" marR="0" lvl="0" indent="-133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Roboto"/>
                        <a:buAutoNum type="arabicPeriod"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Proporsi siswa SMK yang mendapat sertifikat kompetensi dari lembaga sertifikasi mandiri dan/atau dunia kerja</a:t>
                      </a:r>
                      <a:endParaRPr sz="1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3" name="Google Shape;1613;p169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22</a:t>
            </a:fld>
            <a:endParaRPr/>
          </a:p>
        </p:txBody>
      </p:sp>
      <p:sp>
        <p:nvSpPr>
          <p:cNvPr id="1614" name="Google Shape;1614;p16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760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Indikator dimensi E jenjang Dikdasmen - Pengelolaan Sekolah yang Partisipatif, Transparan, dan Akuntabel</a:t>
            </a:r>
            <a:endParaRPr/>
          </a:p>
        </p:txBody>
      </p:sp>
      <p:sp>
        <p:nvSpPr>
          <p:cNvPr id="1615" name="Google Shape;1615;p169"/>
          <p:cNvSpPr txBox="1">
            <a:spLocks noGrp="1"/>
          </p:cNvSpPr>
          <p:nvPr>
            <p:ph type="body" idx="1"/>
          </p:nvPr>
        </p:nvSpPr>
        <p:spPr>
          <a:xfrm>
            <a:off x="219000" y="1005267"/>
            <a:ext cx="11754000" cy="1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Untuk keperluan akreditasi dan memeriksa akuntabilitas dan transparansi pengelolaan sekolah, perlu diukur </a:t>
            </a:r>
            <a:r>
              <a:rPr lang="en" sz="1800" b="1" dirty="0"/>
              <a:t>aspek-aspek administrasi, perencanaan, dan pemanfaatan anggaran sekolah</a:t>
            </a: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.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" sz="1800" dirty="0">
                <a:latin typeface="Arial"/>
                <a:ea typeface="Arial"/>
                <a:cs typeface="Arial"/>
                <a:sym typeface="Arial"/>
              </a:rPr>
              <a:t>Pemanfaatan anggaran sekolah dapat dilihat apakah digunakan untuk pengadaan fasilitas sekolah yang mendukung proses belajar, untuk peningkatan mutu. 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6" name="Google Shape;1616;p1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501" y="2764001"/>
            <a:ext cx="11137900" cy="168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7" name="Google Shape;1617;p169"/>
          <p:cNvSpPr/>
          <p:nvPr/>
        </p:nvSpPr>
        <p:spPr>
          <a:xfrm>
            <a:off x="2570033" y="4997833"/>
            <a:ext cx="3931200" cy="1096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>
                <a:solidFill>
                  <a:schemeClr val="dk1"/>
                </a:solidFill>
              </a:rPr>
              <a:t>Pengelolaan sekolah yang partisipatif, transparan dan akuntabel</a:t>
            </a:r>
            <a:endParaRPr sz="2400" b="1">
              <a:solidFill>
                <a:schemeClr val="dk1"/>
              </a:solidFill>
            </a:endParaRPr>
          </a:p>
        </p:txBody>
      </p:sp>
      <p:sp>
        <p:nvSpPr>
          <p:cNvPr id="1618" name="Google Shape;1618;p169"/>
          <p:cNvSpPr/>
          <p:nvPr/>
        </p:nvSpPr>
        <p:spPr>
          <a:xfrm>
            <a:off x="3456233" y="4495051"/>
            <a:ext cx="670400" cy="460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619" name="Google Shape;1619;p169"/>
          <p:cNvSpPr/>
          <p:nvPr/>
        </p:nvSpPr>
        <p:spPr>
          <a:xfrm>
            <a:off x="5362033" y="4453100"/>
            <a:ext cx="670400" cy="460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620" name="Google Shape;1620;p169"/>
          <p:cNvSpPr/>
          <p:nvPr/>
        </p:nvSpPr>
        <p:spPr>
          <a:xfrm>
            <a:off x="6739933" y="4453084"/>
            <a:ext cx="670400" cy="460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621" name="Google Shape;1621;p169"/>
          <p:cNvSpPr/>
          <p:nvPr/>
        </p:nvSpPr>
        <p:spPr>
          <a:xfrm>
            <a:off x="6628233" y="4997833"/>
            <a:ext cx="3141200" cy="1096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>
                <a:solidFill>
                  <a:schemeClr val="lt1"/>
                </a:solidFill>
              </a:rPr>
              <a:t>Fasilitas sekolah yang mendukung proses belajar (dimensi B)</a:t>
            </a:r>
            <a:endParaRPr sz="2400" b="1">
              <a:solidFill>
                <a:schemeClr val="lt1"/>
              </a:solidFill>
            </a:endParaRPr>
          </a:p>
        </p:txBody>
      </p:sp>
      <p:sp>
        <p:nvSpPr>
          <p:cNvPr id="1622" name="Google Shape;1622;p169"/>
          <p:cNvSpPr/>
          <p:nvPr/>
        </p:nvSpPr>
        <p:spPr>
          <a:xfrm>
            <a:off x="8409700" y="4453084"/>
            <a:ext cx="670400" cy="460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p170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23</a:t>
            </a:fld>
            <a:endParaRPr/>
          </a:p>
        </p:txBody>
      </p:sp>
      <p:sp>
        <p:nvSpPr>
          <p:cNvPr id="1628" name="Google Shape;1628;p170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"/>
              <a:t>Berikut struktur pohon indikator untuk dimensi E jenjang Dikdasmen</a:t>
            </a:r>
            <a:endParaRPr/>
          </a:p>
          <a:p>
            <a:endParaRPr/>
          </a:p>
        </p:txBody>
      </p:sp>
      <p:graphicFrame>
        <p:nvGraphicFramePr>
          <p:cNvPr id="1629" name="Google Shape;1629;p170"/>
          <p:cNvGraphicFramePr/>
          <p:nvPr/>
        </p:nvGraphicFramePr>
        <p:xfrm>
          <a:off x="562600" y="1148633"/>
          <a:ext cx="11066800" cy="458290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64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600" b="1" u="none" strike="noStrike" cap="none">
                          <a:solidFill>
                            <a:schemeClr val="dk2"/>
                          </a:solidFill>
                        </a:rPr>
                        <a:t>Indikator Level 1</a:t>
                      </a:r>
                      <a:endParaRPr sz="1600" b="1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 b="1" u="none" strike="noStrike" cap="none">
                          <a:solidFill>
                            <a:schemeClr val="dk2"/>
                          </a:solidFill>
                        </a:rPr>
                        <a:t>Indikator Level 2</a:t>
                      </a:r>
                      <a:endParaRPr sz="1600" b="1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121900" marR="121900" marT="121900" marB="12190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E.1 P</a:t>
                      </a:r>
                      <a:r>
                        <a:rPr lang="en" sz="1600" u="none" strike="noStrike" cap="none">
                          <a:solidFill>
                            <a:schemeClr val="dk1"/>
                          </a:solidFill>
                        </a:rPr>
                        <a:t>artisipasi warga sekolah</a:t>
                      </a:r>
                      <a:endParaRPr sz="16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114300" marR="0" lvl="0" indent="-133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AutoNum type="arabicPeriod"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P</a:t>
                      </a:r>
                      <a:r>
                        <a:rPr lang="en" sz="1600" u="none" strike="noStrike" cap="none">
                          <a:solidFill>
                            <a:schemeClr val="dk1"/>
                          </a:solidFill>
                        </a:rPr>
                        <a:t>artisipasi orang tua</a:t>
                      </a:r>
                      <a:endParaRPr sz="160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33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AutoNum type="arabicPeriod"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P</a:t>
                      </a:r>
                      <a:r>
                        <a:rPr lang="en" sz="1600" u="none" strike="noStrike" cap="none">
                          <a:solidFill>
                            <a:schemeClr val="dk1"/>
                          </a:solidFill>
                        </a:rPr>
                        <a:t>artisipasi murid</a:t>
                      </a:r>
                      <a:endParaRPr sz="16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1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E.2 Proporsi </a:t>
                      </a:r>
                      <a:r>
                        <a:rPr lang="en" sz="1600" u="none" cap="none">
                          <a:solidFill>
                            <a:schemeClr val="dk1"/>
                          </a:solidFill>
                        </a:rPr>
                        <a:t>pemanfaatan sumber daya sekolah untuk peningkatan mutu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114300" marR="0" lvl="0" indent="-133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AutoNum type="arabicPeriod"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Proporsi </a:t>
                      </a:r>
                      <a:r>
                        <a:rPr lang="en" sz="1600" u="none" cap="none">
                          <a:solidFill>
                            <a:schemeClr val="dk1"/>
                          </a:solidFill>
                        </a:rPr>
                        <a:t>pembelanjaan peningkatan mutu guru dan tenaga kependidikan</a:t>
                      </a:r>
                      <a:endParaRPr sz="1600" u="none" strike="sngStrike" cap="none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33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AutoNum type="arabicPeriod"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Proporsi </a:t>
                      </a:r>
                      <a:r>
                        <a:rPr lang="en" sz="1600" u="none" cap="none">
                          <a:solidFill>
                            <a:schemeClr val="dk1"/>
                          </a:solidFill>
                        </a:rPr>
                        <a:t>pembelanjaan non personil mutu pembelajaran</a:t>
                      </a:r>
                      <a:endParaRPr sz="1600" u="none" cap="none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1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E.3 Pemanfaatan TIK untuk pengelolaan anggaran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114300" marR="0" lvl="0" indent="-133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AutoNum type="arabicPeriod"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Proporsi </a:t>
                      </a:r>
                      <a:r>
                        <a:rPr lang="en" sz="1600" u="none" strike="noStrike" cap="none">
                          <a:solidFill>
                            <a:schemeClr val="dk1"/>
                          </a:solidFill>
                        </a:rPr>
                        <a:t> pembelanjaan dana BOS secara daring</a:t>
                      </a:r>
                      <a:endParaRPr sz="160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114300" marR="0" lvl="0" indent="-1333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AutoNum type="arabicPeriod"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P</a:t>
                      </a:r>
                      <a:r>
                        <a:rPr lang="en" sz="1600" u="none" strike="noStrike" cap="none">
                          <a:solidFill>
                            <a:schemeClr val="dk1"/>
                          </a:solidFill>
                        </a:rPr>
                        <a:t>enggunaan SDS: Ketepatan waktu dan kelengkapan laporan</a:t>
                      </a:r>
                      <a:endParaRPr sz="16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35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E4. </a:t>
                      </a:r>
                      <a:r>
                        <a:rPr lang="en" sz="16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Proporsi pemanfaatan APBD untuk pendidikan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114300" marR="0" lvl="0" indent="-57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 anchor="ctr">
                    <a:solidFill>
                      <a:srgbClr val="9E9E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SzPts val="1350"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16" name="Google Shape;4116;p322"/>
          <p:cNvPicPr preferRelativeResize="0"/>
          <p:nvPr/>
        </p:nvPicPr>
        <p:blipFill rotWithShape="1">
          <a:blip r:embed="rId3">
            <a:alphaModFix amt="51000"/>
          </a:blip>
          <a:srcRect t="3427" b="3417"/>
          <a:stretch/>
        </p:blipFill>
        <p:spPr>
          <a:xfrm>
            <a:off x="270" y="0"/>
            <a:ext cx="1219172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7" name="Google Shape;4117;p322"/>
          <p:cNvSpPr txBox="1"/>
          <p:nvPr/>
        </p:nvSpPr>
        <p:spPr>
          <a:xfrm>
            <a:off x="6842871" y="2956163"/>
            <a:ext cx="42748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SzPts val="3600"/>
            </a:pPr>
            <a:r>
              <a:rPr lang="en" sz="4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Terima kasih</a:t>
            </a:r>
            <a:endParaRPr sz="4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8" name="Google Shape;4118;p322"/>
          <p:cNvSpPr txBox="1">
            <a:spLocks noGrp="1"/>
          </p:cNvSpPr>
          <p:nvPr>
            <p:ph type="sldNum" idx="4294967295"/>
          </p:nvPr>
        </p:nvSpPr>
        <p:spPr>
          <a:xfrm>
            <a:off x="11687571" y="-67667"/>
            <a:ext cx="453200" cy="52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SzPts val="800"/>
            </a:pPr>
            <a:fld id="{00000000-1234-1234-1234-123412341234}" type="slidenum">
              <a:rPr lang="en"/>
              <a:pPr>
                <a:buSzPts val="800"/>
              </a:pPr>
              <a:t>24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2220</Words>
  <Application>Microsoft Office PowerPoint</Application>
  <PresentationFormat>Widescreen</PresentationFormat>
  <Paragraphs>391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Lato</vt:lpstr>
      <vt:lpstr>Roboto</vt:lpstr>
      <vt:lpstr>Office Theme</vt:lpstr>
      <vt:lpstr>PowerPoint Presentation</vt:lpstr>
      <vt:lpstr>Dimensi A Jenjang Dasmen - Mutu dan Relevansi Hasil Belajar Murid</vt:lpstr>
      <vt:lpstr>Kemampuan literasi siswa diukur dalam 3 tingkat untuk bacaan fiksi dan bacaan non fiksi</vt:lpstr>
      <vt:lpstr>Kemampuan numerasi siswa diukur dalam 3 tingkat untuk 4 jenis pelajaran</vt:lpstr>
      <vt:lpstr>Karakter dirumuskan sebagai Profil Pelajar Pancasila yang terdiri dari 6 elemen utama (1/2)</vt:lpstr>
      <vt:lpstr>Karakter dirumuskan sebagai Profil Pelajar Pancasila yang terdiri dari 6 elemen utama (2/2)</vt:lpstr>
      <vt:lpstr>Khusus untuk jenjang SMK, kualitas hasil belajar diukur dari relevansi hasil belajar murid berupa penyerapan, pendapatan dan kompetensi lulusan </vt:lpstr>
      <vt:lpstr>Berikut struktur pohon indikator untuk dimensi A jenjang Dikdasmen </vt:lpstr>
      <vt:lpstr>Dimensi B jenjang Dikdasmen - Pemerataan Pendidikan yang Bermutu </vt:lpstr>
      <vt:lpstr>Berikut struktur pohon indikator untuk dimensi B jenjang Dikdasmen </vt:lpstr>
      <vt:lpstr>Dimensi C, D dan E merupakan kelompok indikator proses dan input yang berkontribusi terhadap hasil belajar siswa (output)</vt:lpstr>
      <vt:lpstr>Indikator dimensi C jenjang Dikdasmen - Kompetensi dan Kinerja PTK</vt:lpstr>
      <vt:lpstr>Berikut struktur pohon indikator untuk dimensi C jenjang Dikdasmen </vt:lpstr>
      <vt:lpstr>Indikator dimensi D jenjang Dikdasmen - Mutu dan Relevansi Pembelajaran (1/4)</vt:lpstr>
      <vt:lpstr>Indikator dimensi D jenjang Dikdasmen - Mutu dan Relevansi Pembelajaran (2/4)</vt:lpstr>
      <vt:lpstr>Indikator dimensi D jenjang Dikdasmen - Mutu dan Relevansi Pembelajaran (3/4)</vt:lpstr>
      <vt:lpstr>Indikator dimensi D jenjang Dikdasmen - Mutu dan Relevansi Pembelajaran (4/4)</vt:lpstr>
      <vt:lpstr>Khusus untuk SMK terdapat indikator untuk mengukur relevansi proses pembelajaran SMK dengan industri atau dunia kerja</vt:lpstr>
      <vt:lpstr>Berikut struktur pohon indikator untuk dimensi D jenjang Dikdasmen </vt:lpstr>
      <vt:lpstr>Berikut struktur pohon indikator untuk dimensi D jenjang Dikdasmen </vt:lpstr>
      <vt:lpstr>Berikut struktur pohon indikator untuk dimensi D jenjang Dikdasmen</vt:lpstr>
      <vt:lpstr>Indikator dimensi E jenjang Dikdasmen - Pengelolaan Sekolah yang Partisipatif, Transparan, dan Akuntabel</vt:lpstr>
      <vt:lpstr>Berikut struktur pohon indikator untuk dimensi E jenjang Dikdasmen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Karina Manuaba</dc:creator>
  <cp:lastModifiedBy>Karina Manuaba</cp:lastModifiedBy>
  <cp:revision>1</cp:revision>
  <dcterms:created xsi:type="dcterms:W3CDTF">2022-01-24T08:32:46Z</dcterms:created>
  <dcterms:modified xsi:type="dcterms:W3CDTF">2022-01-24T08:50:07Z</dcterms:modified>
</cp:coreProperties>
</file>